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75" r:id="rId9"/>
    <p:sldId id="263" r:id="rId10"/>
    <p:sldId id="269" r:id="rId11"/>
    <p:sldId id="272" r:id="rId12"/>
    <p:sldId id="264" r:id="rId13"/>
    <p:sldId id="278" r:id="rId14"/>
    <p:sldId id="277" r:id="rId15"/>
    <p:sldId id="268" r:id="rId16"/>
    <p:sldId id="267" r:id="rId17"/>
    <p:sldId id="271" r:id="rId18"/>
    <p:sldId id="274" r:id="rId19"/>
    <p:sldId id="265" r:id="rId20"/>
    <p:sldId id="279" r:id="rId21"/>
    <p:sldId id="266" r:id="rId22"/>
    <p:sldId id="276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73" autoAdjust="0"/>
    <p:restoredTop sz="95297" autoAdjust="0"/>
  </p:normalViewPr>
  <p:slideViewPr>
    <p:cSldViewPr snapToGrid="0">
      <p:cViewPr varScale="1">
        <p:scale>
          <a:sx n="61" d="100"/>
          <a:sy n="61" d="100"/>
        </p:scale>
        <p:origin x="48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Neves Fonseca" userId="fab3e4a40666dedf" providerId="LiveId" clId="{03D5FB3B-DE3B-4B1A-9006-488B5CC974FB}"/>
    <pc:docChg chg="undo custSel modSld">
      <pc:chgData name="Luciano Neves Fonseca" userId="fab3e4a40666dedf" providerId="LiveId" clId="{03D5FB3B-DE3B-4B1A-9006-488B5CC974FB}" dt="2021-12-21T11:43:07.051" v="55" actId="20577"/>
      <pc:docMkLst>
        <pc:docMk/>
      </pc:docMkLst>
      <pc:sldChg chg="addSp modSp mod">
        <pc:chgData name="Luciano Neves Fonseca" userId="fab3e4a40666dedf" providerId="LiveId" clId="{03D5FB3B-DE3B-4B1A-9006-488B5CC974FB}" dt="2021-12-02T22:04:29.977" v="4" actId="1076"/>
        <pc:sldMkLst>
          <pc:docMk/>
          <pc:sldMk cId="1704527245" sldId="265"/>
        </pc:sldMkLst>
        <pc:spChg chg="add mod">
          <ac:chgData name="Luciano Neves Fonseca" userId="fab3e4a40666dedf" providerId="LiveId" clId="{03D5FB3B-DE3B-4B1A-9006-488B5CC974FB}" dt="2021-12-02T22:04:25.394" v="2" actId="1076"/>
          <ac:spMkLst>
            <pc:docMk/>
            <pc:sldMk cId="1704527245" sldId="265"/>
            <ac:spMk id="8" creationId="{1602CC41-E028-4773-BF98-A67D178640BB}"/>
          </ac:spMkLst>
        </pc:spChg>
        <pc:spChg chg="add mod">
          <ac:chgData name="Luciano Neves Fonseca" userId="fab3e4a40666dedf" providerId="LiveId" clId="{03D5FB3B-DE3B-4B1A-9006-488B5CC974FB}" dt="2021-12-02T22:04:29.977" v="4" actId="1076"/>
          <ac:spMkLst>
            <pc:docMk/>
            <pc:sldMk cId="1704527245" sldId="265"/>
            <ac:spMk id="9" creationId="{C63DCA1D-DB12-49F2-B807-921F2D59B9BE}"/>
          </ac:spMkLst>
        </pc:spChg>
      </pc:sldChg>
      <pc:sldChg chg="addSp modSp mod">
        <pc:chgData name="Luciano Neves Fonseca" userId="fab3e4a40666dedf" providerId="LiveId" clId="{03D5FB3B-DE3B-4B1A-9006-488B5CC974FB}" dt="2021-12-02T22:04:53.872" v="8" actId="1076"/>
        <pc:sldMkLst>
          <pc:docMk/>
          <pc:sldMk cId="1145867234" sldId="266"/>
        </pc:sldMkLst>
        <pc:spChg chg="mod">
          <ac:chgData name="Luciano Neves Fonseca" userId="fab3e4a40666dedf" providerId="LiveId" clId="{03D5FB3B-DE3B-4B1A-9006-488B5CC974FB}" dt="2021-12-02T22:04:10.568" v="0" actId="1035"/>
          <ac:spMkLst>
            <pc:docMk/>
            <pc:sldMk cId="1145867234" sldId="266"/>
            <ac:spMk id="6" creationId="{00000000-0000-0000-0000-000000000000}"/>
          </ac:spMkLst>
        </pc:spChg>
        <pc:spChg chg="add mod">
          <ac:chgData name="Luciano Neves Fonseca" userId="fab3e4a40666dedf" providerId="LiveId" clId="{03D5FB3B-DE3B-4B1A-9006-488B5CC974FB}" dt="2021-12-02T22:04:45.262" v="6" actId="1076"/>
          <ac:spMkLst>
            <pc:docMk/>
            <pc:sldMk cId="1145867234" sldId="266"/>
            <ac:spMk id="10" creationId="{DA713CD1-5CD6-4A42-B460-666134A0FD5C}"/>
          </ac:spMkLst>
        </pc:spChg>
        <pc:spChg chg="add mod">
          <ac:chgData name="Luciano Neves Fonseca" userId="fab3e4a40666dedf" providerId="LiveId" clId="{03D5FB3B-DE3B-4B1A-9006-488B5CC974FB}" dt="2021-12-02T22:04:53.872" v="8" actId="1076"/>
          <ac:spMkLst>
            <pc:docMk/>
            <pc:sldMk cId="1145867234" sldId="266"/>
            <ac:spMk id="11" creationId="{C95BB8D3-8FA0-4BC3-9024-2C0E2935B9D2}"/>
          </ac:spMkLst>
        </pc:spChg>
      </pc:sldChg>
      <pc:sldChg chg="modSp">
        <pc:chgData name="Luciano Neves Fonseca" userId="fab3e4a40666dedf" providerId="LiveId" clId="{03D5FB3B-DE3B-4B1A-9006-488B5CC974FB}" dt="2021-12-21T11:43:07.051" v="55" actId="20577"/>
        <pc:sldMkLst>
          <pc:docMk/>
          <pc:sldMk cId="868805652" sldId="274"/>
        </pc:sldMkLst>
        <pc:spChg chg="mod">
          <ac:chgData name="Luciano Neves Fonseca" userId="fab3e4a40666dedf" providerId="LiveId" clId="{03D5FB3B-DE3B-4B1A-9006-488B5CC974FB}" dt="2021-12-21T11:43:07.051" v="55" actId="20577"/>
          <ac:spMkLst>
            <pc:docMk/>
            <pc:sldMk cId="868805652" sldId="274"/>
            <ac:spMk id="3" creationId="{C3A65511-E07D-4F26-8860-C2FF6C5CDA88}"/>
          </ac:spMkLst>
        </pc:spChg>
      </pc:sldChg>
      <pc:sldChg chg="addSp modSp mod">
        <pc:chgData name="Luciano Neves Fonseca" userId="fab3e4a40666dedf" providerId="LiveId" clId="{03D5FB3B-DE3B-4B1A-9006-488B5CC974FB}" dt="2021-12-02T22:06:18.036" v="41" actId="20577"/>
        <pc:sldMkLst>
          <pc:docMk/>
          <pc:sldMk cId="454955738" sldId="276"/>
        </pc:sldMkLst>
        <pc:spChg chg="add mod">
          <ac:chgData name="Luciano Neves Fonseca" userId="fab3e4a40666dedf" providerId="LiveId" clId="{03D5FB3B-DE3B-4B1A-9006-488B5CC974FB}" dt="2021-12-02T22:05:13.063" v="10" actId="1076"/>
          <ac:spMkLst>
            <pc:docMk/>
            <pc:sldMk cId="454955738" sldId="276"/>
            <ac:spMk id="4" creationId="{96751302-9FBC-45B9-A4E4-C1E0429EC9F2}"/>
          </ac:spMkLst>
        </pc:spChg>
        <pc:spChg chg="add mod">
          <ac:chgData name="Luciano Neves Fonseca" userId="fab3e4a40666dedf" providerId="LiveId" clId="{03D5FB3B-DE3B-4B1A-9006-488B5CC974FB}" dt="2021-12-02T22:05:29.204" v="13" actId="1076"/>
          <ac:spMkLst>
            <pc:docMk/>
            <pc:sldMk cId="454955738" sldId="276"/>
            <ac:spMk id="6" creationId="{F8F358CB-B55F-4718-A005-DD0AE6CA7C7B}"/>
          </ac:spMkLst>
        </pc:spChg>
        <pc:spChg chg="add mod">
          <ac:chgData name="Luciano Neves Fonseca" userId="fab3e4a40666dedf" providerId="LiveId" clId="{03D5FB3B-DE3B-4B1A-9006-488B5CC974FB}" dt="2021-12-02T22:05:49.415" v="26" actId="20577"/>
          <ac:spMkLst>
            <pc:docMk/>
            <pc:sldMk cId="454955738" sldId="276"/>
            <ac:spMk id="7" creationId="{11A011DE-78BA-4C76-8524-E93CEA855DDF}"/>
          </ac:spMkLst>
        </pc:spChg>
        <pc:spChg chg="add mod">
          <ac:chgData name="Luciano Neves Fonseca" userId="fab3e4a40666dedf" providerId="LiveId" clId="{03D5FB3B-DE3B-4B1A-9006-488B5CC974FB}" dt="2021-12-02T22:06:18.036" v="41" actId="20577"/>
          <ac:spMkLst>
            <pc:docMk/>
            <pc:sldMk cId="454955738" sldId="276"/>
            <ac:spMk id="8" creationId="{F06E095E-8B55-4F8E-BBE0-7772E9DFDF3D}"/>
          </ac:spMkLst>
        </pc:spChg>
        <pc:picChg chg="mod">
          <ac:chgData name="Luciano Neves Fonseca" userId="fab3e4a40666dedf" providerId="LiveId" clId="{03D5FB3B-DE3B-4B1A-9006-488B5CC974FB}" dt="2021-12-02T22:05:24.924" v="12" actId="1076"/>
          <ac:picMkLst>
            <pc:docMk/>
            <pc:sldMk cId="454955738" sldId="276"/>
            <ac:picMk id="5" creationId="{D040CEF6-147A-479C-8A86-A688F3104D4F}"/>
          </ac:picMkLst>
        </pc:picChg>
      </pc:sldChg>
    </pc:docChg>
  </pc:docChgLst>
  <pc:docChgLst>
    <pc:chgData name="Luciano Neves Fonseca" userId="fab3e4a40666dedf" providerId="LiveId" clId="{06E3A00B-55C9-4816-B798-F3AE806AEC6B}"/>
    <pc:docChg chg="custSel modSld">
      <pc:chgData name="Luciano Neves Fonseca" userId="fab3e4a40666dedf" providerId="LiveId" clId="{06E3A00B-55C9-4816-B798-F3AE806AEC6B}" dt="2023-03-31T21:33:16.377" v="16" actId="20577"/>
      <pc:docMkLst>
        <pc:docMk/>
      </pc:docMkLst>
      <pc:sldChg chg="modSp mod">
        <pc:chgData name="Luciano Neves Fonseca" userId="fab3e4a40666dedf" providerId="LiveId" clId="{06E3A00B-55C9-4816-B798-F3AE806AEC6B}" dt="2023-03-31T21:33:16.377" v="16" actId="20577"/>
        <pc:sldMkLst>
          <pc:docMk/>
          <pc:sldMk cId="431422098" sldId="256"/>
        </pc:sldMkLst>
        <pc:spChg chg="mod">
          <ac:chgData name="Luciano Neves Fonseca" userId="fab3e4a40666dedf" providerId="LiveId" clId="{06E3A00B-55C9-4816-B798-F3AE806AEC6B}" dt="2023-03-31T21:33:16.377" v="16" actId="20577"/>
          <ac:spMkLst>
            <pc:docMk/>
            <pc:sldMk cId="431422098" sldId="256"/>
            <ac:spMk id="3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190390D-40CB-46A9-AB69-B84BBD931DD1}" type="datetimeFigureOut">
              <a:rPr lang="pt-BR" smtClean="0"/>
              <a:t>31/03/2023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7E337E-617A-4051-873D-31600B12736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69015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337E-617A-4051-873D-31600B127368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4671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7E337E-617A-4051-873D-31600B127368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3837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6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2" Type="http://schemas.openxmlformats.org/officeDocument/2006/relationships/image" Target="../media/image5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0.png"/><Relationship Id="rId5" Type="http://schemas.openxmlformats.org/officeDocument/2006/relationships/image" Target="../media/image540.png"/><Relationship Id="rId4" Type="http://schemas.openxmlformats.org/officeDocument/2006/relationships/image" Target="../media/image46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7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63.png"/><Relationship Id="rId9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8.png"/><Relationship Id="rId3" Type="http://schemas.openxmlformats.org/officeDocument/2006/relationships/image" Target="../media/image62.png"/><Relationship Id="rId12" Type="http://schemas.openxmlformats.org/officeDocument/2006/relationships/image" Target="../media/image6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11" Type="http://schemas.openxmlformats.org/officeDocument/2006/relationships/image" Target="../media/image66.png"/><Relationship Id="rId15" Type="http://schemas.openxmlformats.org/officeDocument/2006/relationships/image" Target="../media/image70.png"/><Relationship Id="rId10" Type="http://schemas.openxmlformats.org/officeDocument/2006/relationships/image" Target="../media/image64.png"/><Relationship Id="rId9" Type="http://schemas.openxmlformats.org/officeDocument/2006/relationships/image" Target="../media/image72.png"/><Relationship Id="rId14" Type="http://schemas.openxmlformats.org/officeDocument/2006/relationships/image" Target="../media/image6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00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7" Type="http://schemas.openxmlformats.org/officeDocument/2006/relationships/image" Target="../media/image26.png"/><Relationship Id="rId1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11" Type="http://schemas.openxmlformats.org/officeDocument/2006/relationships/image" Target="../media/image22.png"/><Relationship Id="rId5" Type="http://schemas.openxmlformats.org/officeDocument/2006/relationships/image" Target="../media/image242.png"/><Relationship Id="rId10" Type="http://schemas.openxmlformats.org/officeDocument/2006/relationships/image" Target="../media/image21.png"/><Relationship Id="rId9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0.png"/><Relationship Id="rId3" Type="http://schemas.openxmlformats.org/officeDocument/2006/relationships/image" Target="../media/image241.png"/><Relationship Id="rId7" Type="http://schemas.openxmlformats.org/officeDocument/2006/relationships/image" Target="../media/image28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Relationship Id="rId9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Métodos Numéricos para Engenharia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Módulo 17 – otimização </a:t>
            </a:r>
          </a:p>
          <a:p>
            <a:r>
              <a:rPr lang="pt-BR" dirty="0"/>
              <a:t>Versão </a:t>
            </a:r>
            <a:r>
              <a:rPr lang="pt-BR"/>
              <a:t>python</a:t>
            </a:r>
            <a:endParaRPr lang="pt-BR" dirty="0"/>
          </a:p>
          <a:p>
            <a:r>
              <a:rPr lang="pt-BR" dirty="0"/>
              <a:t>Professor Luciano neves da fonseca</a:t>
            </a:r>
          </a:p>
        </p:txBody>
      </p:sp>
    </p:spTree>
    <p:extLst>
      <p:ext uri="{BB962C8B-B14F-4D97-AF65-F5344CB8AC3E}">
        <p14:creationId xmlns:p14="http://schemas.microsoft.com/office/powerpoint/2010/main" val="43142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881" y="2467950"/>
            <a:ext cx="4282691" cy="329291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23" y="268777"/>
            <a:ext cx="9404723" cy="763523"/>
          </a:xfrm>
        </p:spPr>
        <p:txBody>
          <a:bodyPr/>
          <a:lstStyle/>
          <a:p>
            <a:r>
              <a:rPr lang="pt-BR" dirty="0"/>
              <a:t>Proporção Áurea (Golden </a:t>
            </a:r>
            <a:r>
              <a:rPr lang="pt-BR" dirty="0" err="1"/>
              <a:t>ratio</a:t>
            </a:r>
            <a:r>
              <a:rPr lang="pt-B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15" y="1307618"/>
                <a:ext cx="5954095" cy="763523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proporção áurea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dirty="0"/>
                  <a:t>  é definida  como sendo: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15" y="1307618"/>
                <a:ext cx="5954095" cy="763523"/>
              </a:xfrm>
              <a:blipFill>
                <a:blip r:embed="rId3"/>
                <a:stretch>
                  <a:fillRect l="-409" t="-4800" b="-64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222456" y="1222055"/>
                <a:ext cx="2557305" cy="583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.61803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56" y="1222055"/>
                <a:ext cx="2557305" cy="58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4DF656D-AB49-4B1A-90F2-9BD58350DD7C}"/>
              </a:ext>
            </a:extLst>
          </p:cNvPr>
          <p:cNvSpPr txBox="1">
            <a:spLocks/>
          </p:cNvSpPr>
          <p:nvPr/>
        </p:nvSpPr>
        <p:spPr>
          <a:xfrm>
            <a:off x="555323" y="6063477"/>
            <a:ext cx="9300196" cy="763523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Pode ficar presa em um mínimo local</a:t>
            </a:r>
          </a:p>
          <a:p>
            <a:r>
              <a:rPr lang="pt-BR" dirty="0"/>
              <a:t>Deve ser dada um intervalo contendo somente um máximo/mínimo (semelhante à bisseção!!)</a:t>
            </a:r>
          </a:p>
          <a:p>
            <a:endParaRPr lang="pt-BR" dirty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460" y="2467950"/>
            <a:ext cx="6447079" cy="29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820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04" y="1855514"/>
            <a:ext cx="4634037" cy="35789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23" y="268777"/>
            <a:ext cx="9404723" cy="763523"/>
          </a:xfrm>
        </p:spPr>
        <p:txBody>
          <a:bodyPr/>
          <a:lstStyle/>
          <a:p>
            <a:r>
              <a:rPr lang="pt-BR" dirty="0"/>
              <a:t>Proporção Áurea (Golden </a:t>
            </a:r>
            <a:r>
              <a:rPr lang="pt-BR" dirty="0" err="1"/>
              <a:t>ratio</a:t>
            </a:r>
            <a:r>
              <a:rPr lang="pt-BR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6415" y="1307618"/>
                <a:ext cx="5954095" cy="763523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proporção áurea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dirty="0"/>
                  <a:t>  é definida  como sendo: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6415" y="1307618"/>
                <a:ext cx="5954095" cy="763523"/>
              </a:xfrm>
              <a:blipFill>
                <a:blip r:embed="rId3"/>
                <a:stretch>
                  <a:fillRect l="-409" t="-4800" b="-64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6222456" y="1222055"/>
                <a:ext cx="2557305" cy="583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.61803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2456" y="1222055"/>
                <a:ext cx="2557305" cy="58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Espaço Reservado para Conteúdo 2">
            <a:extLst>
              <a:ext uri="{FF2B5EF4-FFF2-40B4-BE49-F238E27FC236}">
                <a16:creationId xmlns:a16="http://schemas.microsoft.com/office/drawing/2014/main" id="{D4DF656D-AB49-4B1A-90F2-9BD58350DD7C}"/>
              </a:ext>
            </a:extLst>
          </p:cNvPr>
          <p:cNvSpPr txBox="1">
            <a:spLocks/>
          </p:cNvSpPr>
          <p:nvPr/>
        </p:nvSpPr>
        <p:spPr>
          <a:xfrm>
            <a:off x="555323" y="6063477"/>
            <a:ext cx="9300196" cy="7635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Como o intervalo continha somente um máximo/mínimo , o algoritmo convergiu para o ponto desejado</a:t>
            </a:r>
          </a:p>
          <a:p>
            <a:endParaRPr lang="pt-BR" dirty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1417" y="2253830"/>
            <a:ext cx="6477561" cy="2636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77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121" y="4497542"/>
            <a:ext cx="3520612" cy="53749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2132" y="5124308"/>
            <a:ext cx="6880307" cy="1639915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8834" y="2065702"/>
            <a:ext cx="4008467" cy="61727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843" y="-18613"/>
            <a:ext cx="5146070" cy="763523"/>
          </a:xfrm>
        </p:spPr>
        <p:txBody>
          <a:bodyPr/>
          <a:lstStyle/>
          <a:p>
            <a:r>
              <a:rPr lang="pt-BR" dirty="0"/>
              <a:t>Busca aleatória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225085" y="614342"/>
                <a:ext cx="11872459" cy="1868582"/>
              </a:xfrm>
            </p:spPr>
            <p:txBody>
              <a:bodyPr>
                <a:normAutofit/>
              </a:bodyPr>
              <a:lstStyle/>
              <a:p>
                <a:pPr>
                  <a:spcBef>
                    <a:spcPts val="600"/>
                  </a:spcBef>
                </a:pPr>
                <a:r>
                  <a:rPr lang="pt-BR" dirty="0"/>
                  <a:t>Solução através a força bruta</a:t>
                </a:r>
              </a:p>
              <a:p>
                <a:pPr>
                  <a:spcBef>
                    <a:spcPts val="600"/>
                  </a:spcBef>
                </a:pPr>
                <a:r>
                  <a:rPr lang="pt-BR" dirty="0"/>
                  <a:t>A função f(x) é avaliada em um número muito grande de pontos no intervalo [</a:t>
                </a:r>
                <a:r>
                  <a:rPr lang="pt-BR" dirty="0" err="1"/>
                  <a:t>a,b</a:t>
                </a:r>
                <a:r>
                  <a:rPr lang="pt-BR" dirty="0"/>
                  <a:t>]. </a:t>
                </a:r>
              </a:p>
              <a:p>
                <a:pPr>
                  <a:spcBef>
                    <a:spcPts val="600"/>
                  </a:spcBef>
                </a:pPr>
                <a:r>
                  <a:rPr lang="pt-BR" dirty="0"/>
                  <a:t>Escolhemos como o máximo (ou mínimo) o ponto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pt-BR" dirty="0"/>
                  <a:t> com maior (ou menor) 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>
                  <a:spcBef>
                    <a:spcPts val="600"/>
                  </a:spcBef>
                </a:pPr>
                <a:r>
                  <a:rPr lang="pt-BR" dirty="0"/>
                  <a:t>Com um número suficiente de pontos, a busca aleatória sempre encontra o ótimo global.</a:t>
                </a:r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085" y="614342"/>
                <a:ext cx="11872459" cy="1868582"/>
              </a:xfrm>
              <a:blipFill>
                <a:blip r:embed="rId5"/>
                <a:stretch>
                  <a:fillRect l="-257" t="-196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3500" y="2859029"/>
            <a:ext cx="3909399" cy="215664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2132" y="2763089"/>
            <a:ext cx="6846211" cy="1645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113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214009" y="835820"/>
            <a:ext cx="11682919" cy="759294"/>
          </a:xfrm>
        </p:spPr>
        <p:txBody>
          <a:bodyPr/>
          <a:lstStyle/>
          <a:p>
            <a:r>
              <a:rPr lang="pt-BR" dirty="0"/>
              <a:t>A otimização 2d compreende a busca de máximos (globais) de uma função y=f(</a:t>
            </a:r>
            <a:r>
              <a:rPr lang="pt-BR" dirty="0" err="1"/>
              <a:t>x,y</a:t>
            </a:r>
            <a:r>
              <a:rPr lang="pt-BR" dirty="0"/>
              <a:t>).</a:t>
            </a:r>
          </a:p>
          <a:p>
            <a:endParaRPr lang="pt-BR" dirty="0"/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B824C3A3-973F-493B-AC26-FD193744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10407076" cy="760940"/>
          </a:xfrm>
        </p:spPr>
        <p:txBody>
          <a:bodyPr/>
          <a:lstStyle/>
          <a:p>
            <a:r>
              <a:rPr lang="pt-BR" sz="3200" dirty="0"/>
              <a:t>Otimização em 2 dimensões</a:t>
            </a:r>
            <a:br>
              <a:rPr lang="pt-BR" sz="3200" dirty="0"/>
            </a:br>
            <a:endParaRPr lang="pt-BR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4379B1C4-ACFC-4562-88AB-B4E11FDE6B45}"/>
                  </a:ext>
                </a:extLst>
              </p:cNvPr>
              <p:cNvSpPr txBox="1"/>
              <p:nvPr/>
            </p:nvSpPr>
            <p:spPr>
              <a:xfrm>
                <a:off x="790956" y="1504624"/>
                <a:ext cx="50586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−3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3" name="CaixaDeTexto 72">
                <a:extLst>
                  <a:ext uri="{FF2B5EF4-FFF2-40B4-BE49-F238E27FC236}">
                    <a16:creationId xmlns:a16="http://schemas.microsoft.com/office/drawing/2014/main" id="{4379B1C4-ACFC-4562-88AB-B4E11FDE6B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956" y="1504624"/>
                <a:ext cx="5058693" cy="276999"/>
              </a:xfrm>
              <a:prstGeom prst="rect">
                <a:avLst/>
              </a:prstGeom>
              <a:blipFill>
                <a:blip r:embed="rId3"/>
                <a:stretch>
                  <a:fillRect l="-120" r="-108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m 15">
            <a:extLst>
              <a:ext uri="{FF2B5EF4-FFF2-40B4-BE49-F238E27FC236}">
                <a16:creationId xmlns:a16="http://schemas.microsoft.com/office/drawing/2014/main" id="{4D8FA62D-2C38-D93B-31FD-C3F881840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9199" y="2377036"/>
            <a:ext cx="5746761" cy="439500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51AB80-75FD-51CC-E62C-0FE9CD0F95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23" y="2450427"/>
            <a:ext cx="6052724" cy="2320055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E4BA122-D448-012F-EAE1-80F57A46EA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2353" y="1386280"/>
            <a:ext cx="5172797" cy="790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0317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Imagem 17">
            <a:extLst>
              <a:ext uri="{FF2B5EF4-FFF2-40B4-BE49-F238E27FC236}">
                <a16:creationId xmlns:a16="http://schemas.microsoft.com/office/drawing/2014/main" id="{2C4B9B89-3282-9839-35C8-23DF2CF69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2878" y="4068574"/>
            <a:ext cx="3510546" cy="268479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086" y="0"/>
            <a:ext cx="7181698" cy="763523"/>
          </a:xfrm>
        </p:spPr>
        <p:txBody>
          <a:bodyPr/>
          <a:lstStyle/>
          <a:p>
            <a:r>
              <a:rPr lang="pt-BR" sz="2800" dirty="0"/>
              <a:t>Busca aleatória  2D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Espaço Reservado para Conteúdo 5"/>
              <p:cNvSpPr>
                <a:spLocks noGrp="1"/>
              </p:cNvSpPr>
              <p:nvPr>
                <p:ph idx="1"/>
              </p:nvPr>
            </p:nvSpPr>
            <p:spPr>
              <a:xfrm>
                <a:off x="225086" y="529968"/>
                <a:ext cx="9084284" cy="1418027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pt-BR" sz="1600" dirty="0"/>
                  <a:t>Solução através a força bruta</a:t>
                </a:r>
              </a:p>
              <a:p>
                <a:pPr marL="0" indent="0">
                  <a:buNone/>
                </a:pPr>
                <a:r>
                  <a:rPr lang="pt-BR" sz="1600" dirty="0"/>
                  <a:t>A função </a:t>
                </a:r>
                <a14:m>
                  <m:oMath xmlns:m="http://schemas.openxmlformats.org/officeDocument/2006/math">
                    <m:r>
                      <a:rPr lang="pt-BR" altLang="pt-BR" sz="1600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altLang="pt-BR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sz="1600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sz="16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altLang="pt-BR" sz="1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600" dirty="0"/>
                  <a:t> é avaliada em um número muito grande de pontos no intervalo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</m:t>
                    </m:r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</m:sub>
                        </m:sSub>
                      </m:e>
                    </m:d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𝑒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𝑦</m:t>
                    </m:r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∈[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pPr marL="0" indent="0">
                  <a:buNone/>
                </a:pPr>
                <a:r>
                  <a:rPr lang="pt-BR" sz="1600" dirty="0"/>
                  <a:t>Escolhemos como o máximo (ou mínimo) o ponto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1600" dirty="0"/>
                  <a:t> com maior (ou menor) 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1600" dirty="0"/>
              </a:p>
              <a:p>
                <a:pPr marL="0" indent="0">
                  <a:buNone/>
                </a:pPr>
                <a:r>
                  <a:rPr lang="pt-BR" sz="1600" dirty="0"/>
                  <a:t>Com um número suficiente de pontos, a busca aleatória sempre encontra o mínimo global.</a:t>
                </a:r>
              </a:p>
            </p:txBody>
          </p:sp>
        </mc:Choice>
        <mc:Fallback xmlns="">
          <p:sp>
            <p:nvSpPr>
              <p:cNvPr id="6" name="Espaço Reservado para Conteúdo 5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25086" y="529968"/>
                <a:ext cx="9084284" cy="1418027"/>
              </a:xfrm>
              <a:blipFill>
                <a:blip r:embed="rId3"/>
                <a:stretch>
                  <a:fillRect l="-201" t="-3863" b="-4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6B31D273-52B3-0698-9A63-E99989435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84" y="4189896"/>
            <a:ext cx="4719944" cy="1865464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82B9FA9C-B1A7-38B6-5868-9A877CC19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85" y="2262370"/>
            <a:ext cx="4719944" cy="172035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5411C09-62B2-16DC-0D44-5DF4EB0E81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6320" y="4003911"/>
            <a:ext cx="3362995" cy="2738700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AED076B4-8FA7-C248-5D6B-39FD1C2678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22878" y="2057976"/>
            <a:ext cx="4600233" cy="1809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1379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9023" y="-82213"/>
            <a:ext cx="7661827" cy="763523"/>
          </a:xfrm>
        </p:spPr>
        <p:txBody>
          <a:bodyPr/>
          <a:lstStyle/>
          <a:p>
            <a:r>
              <a:rPr lang="pt-BR" dirty="0"/>
              <a:t>Influência do número pontos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50861CD7-FC49-BB42-3D5B-2DAE158CF4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5535" y="549124"/>
            <a:ext cx="3113303" cy="238099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39ACEC-26B4-FDBC-F63F-61F828D4E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71" y="3096432"/>
            <a:ext cx="4298364" cy="348724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CD195-9B54-D5E0-6481-BD36BCF7A0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784" y="2207967"/>
            <a:ext cx="4130518" cy="636631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6AB9C99-6776-0218-44A9-023BC8D732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304" y="3096432"/>
            <a:ext cx="4257131" cy="3545771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83B22C0E-7EA9-E352-75CE-981AB51290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60201" y="2296300"/>
            <a:ext cx="4071336" cy="63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3234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130" y="355063"/>
            <a:ext cx="11820568" cy="763523"/>
          </a:xfrm>
        </p:spPr>
        <p:txBody>
          <a:bodyPr/>
          <a:lstStyle/>
          <a:p>
            <a:r>
              <a:rPr lang="pt-BR" dirty="0" err="1"/>
              <a:t>Steepest</a:t>
            </a:r>
            <a:r>
              <a:rPr lang="pt-BR" dirty="0"/>
              <a:t> </a:t>
            </a:r>
            <a:r>
              <a:rPr lang="pt-BR" dirty="0" err="1"/>
              <a:t>Ascent</a:t>
            </a:r>
            <a:r>
              <a:rPr lang="pt-BR" dirty="0"/>
              <a:t>  - Subida pelo Gradiente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Espaço Reservado para Conteúdo 2">
                <a:extLst>
                  <a:ext uri="{FF2B5EF4-FFF2-40B4-BE49-F238E27FC236}">
                    <a16:creationId xmlns:a16="http://schemas.microsoft.com/office/drawing/2014/main" id="{E3C28AAE-13EC-46B7-B4BB-AD49E226635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70485" y="1345428"/>
                <a:ext cx="8946541" cy="122355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 marL="0" indent="0" fontAlgn="base">
                  <a:buNone/>
                </a:pPr>
                <a:r>
                  <a:rPr lang="pt-BR" altLang="pt-BR" dirty="0"/>
                  <a:t>O Algoritmo </a:t>
                </a:r>
                <a:r>
                  <a:rPr lang="pt-BR" altLang="pt-BR" dirty="0" err="1"/>
                  <a:t>Steepest</a:t>
                </a:r>
                <a:r>
                  <a:rPr lang="pt-BR" altLang="pt-BR" dirty="0"/>
                  <a:t> </a:t>
                </a:r>
                <a:r>
                  <a:rPr lang="pt-BR" altLang="pt-BR" dirty="0" err="1"/>
                  <a:t>Ascent</a:t>
                </a:r>
                <a:r>
                  <a:rPr lang="pt-BR" altLang="pt-BR" dirty="0"/>
                  <a:t> se baseia no Gradiente de uma função.  </a:t>
                </a:r>
              </a:p>
              <a:p>
                <a:pPr marL="0" indent="0" fontAlgn="base">
                  <a:buNone/>
                </a:pPr>
                <a:r>
                  <a:rPr lang="pt-BR" altLang="pt-BR" dirty="0"/>
                  <a:t>Seja uma função    </a:t>
                </a:r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pt-BR" dirty="0">
                    <a:latin typeface="Times-Roman"/>
                  </a:rPr>
                  <a:t>),  com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,</m:t>
                    </m:r>
                  </m:oMath>
                </a14:m>
                <a:r>
                  <a:rPr lang="pt-BR" dirty="0">
                    <a:latin typeface="Times-Roman"/>
                  </a:rPr>
                  <a:t>  </a:t>
                </a:r>
                <a:r>
                  <a:rPr lang="pt-BR" dirty="0"/>
                  <a:t>de duas variáveis. </a:t>
                </a:r>
              </a:p>
              <a:p>
                <a:pPr marL="0" indent="0" fontAlgn="base">
                  <a:buNone/>
                </a:pPr>
                <a:r>
                  <a:rPr lang="pt-BR" dirty="0"/>
                  <a:t>O seu vetor Gradiente será :</a:t>
                </a:r>
              </a:p>
              <a:p>
                <a:pPr marL="0" indent="0">
                  <a:buFont typeface="Wingdings 3" charset="2"/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4" name="Espaço Reservado para Conteúdo 2">
                <a:extLst>
                  <a:ext uri="{FF2B5EF4-FFF2-40B4-BE49-F238E27FC236}">
                    <a16:creationId xmlns:a16="http://schemas.microsoft.com/office/drawing/2014/main" id="{E3C28AAE-13EC-46B7-B4BB-AD49E22663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85" y="1345428"/>
                <a:ext cx="8946541" cy="1223552"/>
              </a:xfrm>
              <a:prstGeom prst="rect">
                <a:avLst/>
              </a:prstGeom>
              <a:blipFill>
                <a:blip r:embed="rId2"/>
                <a:stretch>
                  <a:fillRect l="-750" t="-5500" r="-409" b="-45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25016D1-C524-45CE-BD7F-1DC1AC4B58F7}"/>
                  </a:ext>
                </a:extLst>
              </p:cNvPr>
              <p:cNvSpPr txBox="1"/>
              <p:nvPr/>
            </p:nvSpPr>
            <p:spPr>
              <a:xfrm>
                <a:off x="825759" y="2788249"/>
                <a:ext cx="2833275" cy="5740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425016D1-C524-45CE-BD7F-1DC1AC4B58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759" y="2788249"/>
                <a:ext cx="2833275" cy="57400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CaixaDeTexto 6">
            <a:extLst>
              <a:ext uri="{FF2B5EF4-FFF2-40B4-BE49-F238E27FC236}">
                <a16:creationId xmlns:a16="http://schemas.microsoft.com/office/drawing/2014/main" id="{5AE5539D-CE51-4F25-A599-AAF14DCC8AF2}"/>
              </a:ext>
            </a:extLst>
          </p:cNvPr>
          <p:cNvSpPr txBox="1"/>
          <p:nvPr/>
        </p:nvSpPr>
        <p:spPr>
          <a:xfrm>
            <a:off x="613656" y="353420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Exemplo: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F647F8-A2DE-4664-9832-BD9DE4AE50FE}"/>
                  </a:ext>
                </a:extLst>
              </p:cNvPr>
              <p:cNvSpPr txBox="1"/>
              <p:nvPr/>
            </p:nvSpPr>
            <p:spPr>
              <a:xfrm>
                <a:off x="1049694" y="3991655"/>
                <a:ext cx="50586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−3</m:t>
                      </m:r>
                      <m:func>
                        <m:func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F647F8-A2DE-4664-9832-BD9DE4AE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694" y="3991655"/>
                <a:ext cx="5058693" cy="276999"/>
              </a:xfrm>
              <a:prstGeom prst="rect">
                <a:avLst/>
              </a:prstGeom>
              <a:blipFill>
                <a:blip r:embed="rId4"/>
                <a:stretch>
                  <a:fillRect l="-120" r="-108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BA11D6B-B641-4F25-8ADE-89E519DFC084}"/>
                  </a:ext>
                </a:extLst>
              </p:cNvPr>
              <p:cNvSpPr txBox="1"/>
              <p:nvPr/>
            </p:nvSpPr>
            <p:spPr>
              <a:xfrm>
                <a:off x="150083" y="4535586"/>
                <a:ext cx="4554389" cy="6663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pt-BR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FBA11D6B-B641-4F25-8ADE-89E519DFC0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083" y="4535586"/>
                <a:ext cx="4554389" cy="6663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E520F8E-88A4-45D1-96D2-7E8416495C29}"/>
                  </a:ext>
                </a:extLst>
              </p:cNvPr>
              <p:cNvSpPr txBox="1"/>
              <p:nvPr/>
            </p:nvSpPr>
            <p:spPr>
              <a:xfrm>
                <a:off x="613656" y="5606938"/>
                <a:ext cx="1082584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fontAlgn="base"/>
                <a:r>
                  <a:rPr lang="pt-BR" dirty="0"/>
                  <a:t>O vetor Gradiente avaliado em um ponto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/>
                  <a:t>aponta sempre para a direção de maior inclinação da função em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AE520F8E-88A4-45D1-96D2-7E841649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656" y="5606938"/>
                <a:ext cx="10825843" cy="646331"/>
              </a:xfrm>
              <a:prstGeom prst="rect">
                <a:avLst/>
              </a:prstGeom>
              <a:blipFill>
                <a:blip r:embed="rId6"/>
                <a:stretch>
                  <a:fillRect l="-507" t="-11321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83396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23412B91-C5F8-B2AE-A73C-D16AC5F6B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2442" y="1197522"/>
            <a:ext cx="5191850" cy="638264"/>
          </a:xfrm>
          <a:prstGeom prst="rect">
            <a:avLst/>
          </a:prstGeom>
        </p:spPr>
      </p:pic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3C28AAE-13EC-46B7-B4BB-AD49E2266352}"/>
              </a:ext>
            </a:extLst>
          </p:cNvPr>
          <p:cNvSpPr txBox="1">
            <a:spLocks/>
          </p:cNvSpPr>
          <p:nvPr/>
        </p:nvSpPr>
        <p:spPr>
          <a:xfrm>
            <a:off x="533788" y="-41733"/>
            <a:ext cx="10825843" cy="5740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0" indent="0" fontAlgn="base">
              <a:buNone/>
            </a:pPr>
            <a:r>
              <a:rPr lang="pt-BR" altLang="pt-BR" dirty="0"/>
              <a:t>O Gradiente forma um campo de vetores</a:t>
            </a:r>
            <a:endParaRPr lang="pt-BR" dirty="0"/>
          </a:p>
          <a:p>
            <a:pPr marL="0" indent="0">
              <a:buFont typeface="Wingdings 3" charset="2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F647F8-A2DE-4664-9832-BD9DE4AE50FE}"/>
                  </a:ext>
                </a:extLst>
              </p:cNvPr>
              <p:cNvSpPr txBox="1"/>
              <p:nvPr/>
            </p:nvSpPr>
            <p:spPr>
              <a:xfrm>
                <a:off x="7632952" y="164774"/>
                <a:ext cx="393069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exp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⁡(</m:t>
                      </m:r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e>
                      </m:func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−3</m:t>
                      </m:r>
                      <m:func>
                        <m:func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14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d>
                            <m:dPr>
                              <m:ctrlP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r>
                                <a:rPr lang="pt-BR" sz="1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func>
                      <m:r>
                        <m:rPr>
                          <m:sty m:val="p"/>
                        </m:rPr>
                        <a:rPr lang="pt-BR" sz="1400" b="0" i="0" smtClean="0">
                          <a:latin typeface="Cambria Math" panose="02040503050406030204" pitchFamily="18" charset="0"/>
                        </a:rPr>
                        <m:t>cos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⁡(2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C2F647F8-A2DE-4664-9832-BD9DE4AE50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2952" y="164774"/>
                <a:ext cx="3930691" cy="215444"/>
              </a:xfrm>
              <a:prstGeom prst="rect">
                <a:avLst/>
              </a:prstGeom>
              <a:blipFill>
                <a:blip r:embed="rId5"/>
                <a:stretch>
                  <a:fillRect r="-1085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110E90F-59AD-4A6E-A430-D2AC7C014BF1}"/>
                  </a:ext>
                </a:extLst>
              </p:cNvPr>
              <p:cNvSpPr txBox="1"/>
              <p:nvPr/>
            </p:nvSpPr>
            <p:spPr>
              <a:xfrm>
                <a:off x="7437267" y="586725"/>
                <a:ext cx="2978760" cy="5388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1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𝑔𝑟𝑎𝑑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)=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pt-BR" sz="1400" i="1">
                          <a:latin typeface="Cambria Math" panose="02040503050406030204" pitchFamily="18" charset="0"/>
                        </a:rPr>
                        <m:t>+ </m:t>
                      </m:r>
                      <m:f>
                        <m:fPr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𝑦</m:t>
                          </m:r>
                        </m:den>
                      </m:f>
                      <m:acc>
                        <m:accPr>
                          <m:chr m:val="̂"/>
                          <m:ctrlPr>
                            <a:rPr lang="pt-BR" sz="1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400" i="1"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7110E90F-59AD-4A6E-A430-D2AC7C014B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7267" y="586725"/>
                <a:ext cx="2978760" cy="538802"/>
              </a:xfrm>
              <a:prstGeom prst="rect">
                <a:avLst/>
              </a:prstGeom>
              <a:blipFill>
                <a:blip r:embed="rId6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Imagem 2">
            <a:extLst>
              <a:ext uri="{FF2B5EF4-FFF2-40B4-BE49-F238E27FC236}">
                <a16:creationId xmlns:a16="http://schemas.microsoft.com/office/drawing/2014/main" id="{F06464A3-9896-0DC0-ECCA-4DC105F042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0031" y="438632"/>
            <a:ext cx="4220946" cy="29444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9C7AF65-EA6E-0E96-C579-E8B236A7B9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93232" y="1974839"/>
            <a:ext cx="4962070" cy="47705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134FEA7-8B33-E004-85A5-31F74917CA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5263" y="3429000"/>
            <a:ext cx="4235714" cy="323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9342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83DD53-5222-4D18-9ED7-B89D6BB80D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305" y="364228"/>
            <a:ext cx="11545889" cy="1400530"/>
          </a:xfrm>
        </p:spPr>
        <p:txBody>
          <a:bodyPr/>
          <a:lstStyle/>
          <a:p>
            <a:r>
              <a:rPr lang="pt-BR" dirty="0"/>
              <a:t>Algoritmo para o Método </a:t>
            </a:r>
            <a:r>
              <a:rPr lang="pt-BR" dirty="0" err="1"/>
              <a:t>Steepest</a:t>
            </a:r>
            <a:r>
              <a:rPr lang="pt-BR" dirty="0"/>
              <a:t> </a:t>
            </a:r>
            <a:r>
              <a:rPr lang="pt-BR" dirty="0" err="1"/>
              <a:t>Ascent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3A65511-E07D-4F26-8860-C2FF6C5CDA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98512" y="1337187"/>
                <a:ext cx="10125127" cy="4788309"/>
              </a:xfrm>
            </p:spPr>
            <p:txBody>
              <a:bodyPr>
                <a:noAutofit/>
              </a:bodyPr>
              <a:lstStyle/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Seja uma </a:t>
                </a:r>
                <a:r>
                  <a:rPr lang="pt-BR" dirty="0">
                    <a:latin typeface="Times-Roman"/>
                  </a:rPr>
                  <a:t>função </a:t>
                </a:r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alt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altLang="pt-BR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),  com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acc>
                    <m:r>
                      <a:rPr lang="pt-BR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que se queira encontrar um máximo (ou mínimo),  </a:t>
                </a:r>
              </a:p>
              <a:p>
                <a:pPr>
                  <a:buFont typeface="+mj-lt"/>
                  <a:buAutoNum type="arabicPeriod"/>
                </a:pPr>
                <a:r>
                  <a:rPr lang="pt-BR" dirty="0">
                    <a:latin typeface="Times-Roman"/>
                  </a:rPr>
                  <a:t>E</a:t>
                </a:r>
                <a:r>
                  <a:rPr lang="pt-BR" b="0" i="0" u="none" strike="noStrike" baseline="0" dirty="0">
                    <a:latin typeface="Times-Roman"/>
                  </a:rPr>
                  <a:t>scolha um ponto inicial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  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pt-BR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b="0" i="1" u="none" strike="noStrike" baseline="0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b="0" i="1" u="none" strike="noStrike" baseline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b="0" i="0" u="none" strike="noStrike" baseline="0" dirty="0">
                  <a:latin typeface="Times-Roman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Faça 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sub>
                        </m:sSub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pt-BR" b="0" i="0" u="none" strike="noStrike" baseline="0" dirty="0">
                  <a:latin typeface="Times-Roman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(i)  Calcule o vetor Gradiente neste ponto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>
                    <a:latin typeface="Times-Roman"/>
                  </a:rPr>
                  <a:t>,   e   siga na direção de busca 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𝛻</m:t>
                            </m:r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  <m:r>
                          <a:rPr lang="pt-BR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0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d>
                          <m:dPr>
                            <m:begChr m:val="‖"/>
                            <m:endChr m:val="‖"/>
                            <m:ctrlPr>
                              <a:rPr lang="pt-BR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⃗"/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</m:acc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(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p</m:t>
                                </m:r>
                              </m:e>
                              <m:sub>
                                <m:r>
                                  <a:rPr lang="pt-BR" b="0" i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d>
                      </m:den>
                    </m:f>
                  </m:oMath>
                </a14:m>
                <a:endParaRPr lang="pt-BR" b="0" i="0" u="none" strike="noStrike" baseline="0" dirty="0">
                  <a:latin typeface="Times-Roman"/>
                </a:endParaRPr>
              </a:p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Escolha um passo h   decrescente a cada</a:t>
                </a:r>
                <a:r>
                  <a:rPr lang="pt-BR" b="0" i="0" u="none" strike="noStrike" dirty="0">
                    <a:latin typeface="Times-Roman"/>
                  </a:rPr>
                  <a:t> iteração ; </a:t>
                </a:r>
                <a:r>
                  <a:rPr lang="pt-BR" dirty="0">
                    <a:latin typeface="Times-Roman"/>
                  </a:rPr>
                  <a:t> </a:t>
                </a:r>
                <a:r>
                  <a:rPr lang="pt-BR" b="0" i="0" u="none" strike="noStrike" baseline="0" dirty="0">
                    <a:latin typeface="Times-Roman"/>
                  </a:rPr>
                  <a:t> ou faça uma otimização de um parâmetro na direção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, para encontrar o passo h com</a:t>
                </a:r>
                <a:r>
                  <a:rPr lang="pt-BR" b="0" i="0" u="none" strike="noStrike" dirty="0">
                    <a:latin typeface="Times-Roman"/>
                  </a:rPr>
                  <a:t> o qual</a:t>
                </a:r>
                <a:r>
                  <a:rPr lang="pt-BR" b="0" i="0" u="none" strike="noStrike" baseline="0" dirty="0">
                    <a:latin typeface="Times-Roman"/>
                  </a:rPr>
                  <a:t> </a:t>
                </a:r>
                <a:r>
                  <a:rPr lang="pt-BR" b="0" i="0" u="none" strike="noStrike" dirty="0">
                    <a:latin typeface="Times-Roman"/>
                  </a:rPr>
                  <a:t> </a:t>
                </a:r>
                <a14:m>
                  <m:oMath xmlns:m="http://schemas.openxmlformats.org/officeDocument/2006/math">
                    <m:r>
                      <a:rPr lang="pt-BR" altLang="pt-BR" i="1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pt-BR" alt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  <m:r>
                          <a:rPr lang="pt-BR" i="1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 </m:t>
                        </m:r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acc>
                      </m:e>
                    </m:d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  seja máximo (ou mínimo)</a:t>
                </a:r>
              </a:p>
              <a:p>
                <a:pPr>
                  <a:buFont typeface="+mj-lt"/>
                  <a:buAutoNum type="arabicPeriod"/>
                </a:pPr>
                <a:r>
                  <a:rPr lang="pt-BR" dirty="0">
                    <a:latin typeface="Times-Roman"/>
                  </a:rPr>
                  <a:t>Vá para o próximo ponto na direção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  <m:r>
                      <a:rPr lang="pt-BR" b="0" i="1" smtClean="0">
                        <a:latin typeface="Cambria Math" panose="02040503050406030204" pitchFamily="18" charset="0"/>
                      </a:rPr>
                      <m:t>         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pt-BR" b="0" i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  <m:r>
                      <a:rPr lang="pt-BR" b="0" i="1" u="none" strike="noStrike" baseline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pt-BR" b="0" i="1" u="none" strike="noStrike" baseline="0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pt-BR" b="0" i="1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hr m:val="⃗"/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acc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 </a:t>
                </a:r>
              </a:p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pt-BR" b="0" i="0" u="none" strike="noStrike" baseline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pt-BR" b="0" i="0" u="none" strike="noStrike" baseline="0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begChr m:val="‖"/>
                        <m:endChr m:val="‖"/>
                        <m:ctrlPr>
                          <a:rPr lang="pt-BR" b="0" i="1" u="none" strike="noStrike" baseline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lang="pt-BR" b="0" i="1" u="none" strike="noStrike" baseline="0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⃗"/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acc>
                      </m:e>
                    </m:d>
                    <m:r>
                      <a:rPr lang="pt-BR" b="0" i="1" u="none" strike="noStrike" baseline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u="none" strike="noStrike" baseline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pt-BR" b="0" i="0" u="none" strike="noStrike" baseline="0" dirty="0">
                    <a:latin typeface="Times-Roman"/>
                  </a:rPr>
                  <a:t>    Pare</a:t>
                </a:r>
              </a:p>
              <a:p>
                <a:pPr>
                  <a:buFont typeface="+mj-lt"/>
                  <a:buAutoNum type="arabicPeriod"/>
                </a:pPr>
                <a:r>
                  <a:rPr lang="pt-BR" b="0" i="0" u="none" strike="noStrike" baseline="0" dirty="0">
                    <a:latin typeface="Times-Roman"/>
                  </a:rPr>
                  <a:t>Senão  v</a:t>
                </a:r>
                <a:r>
                  <a:rPr lang="pt-BR" dirty="0">
                    <a:latin typeface="Times-Roman"/>
                  </a:rPr>
                  <a:t>á para o passo 2</a:t>
                </a:r>
                <a:endParaRPr lang="pt-BR" b="0" i="0" u="none" strike="noStrike" baseline="0" dirty="0">
                  <a:latin typeface="Times-Roman"/>
                </a:endParaRP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C3A65511-E07D-4F26-8860-C2FF6C5CDA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98512" y="1337187"/>
                <a:ext cx="10125127" cy="4788309"/>
              </a:xfrm>
              <a:blipFill>
                <a:blip r:embed="rId2"/>
                <a:stretch>
                  <a:fillRect l="-241" t="-13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68805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agem 20">
            <a:extLst>
              <a:ext uri="{FF2B5EF4-FFF2-40B4-BE49-F238E27FC236}">
                <a16:creationId xmlns:a16="http://schemas.microsoft.com/office/drawing/2014/main" id="{151B8720-4D1D-FCD5-8704-31B4DBA7E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417" y="35335"/>
            <a:ext cx="4544066" cy="3833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602CC41-E028-4773-BF98-A67D178640BB}"/>
                  </a:ext>
                </a:extLst>
              </p:cNvPr>
              <p:cNvSpPr txBox="1"/>
              <p:nvPr/>
            </p:nvSpPr>
            <p:spPr>
              <a:xfrm>
                <a:off x="6792135" y="3098981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602CC41-E028-4773-BF98-A67D17864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135" y="3098981"/>
                <a:ext cx="1141979" cy="215444"/>
              </a:xfrm>
              <a:prstGeom prst="rect">
                <a:avLst/>
              </a:prstGeom>
              <a:blipFill>
                <a:blip r:embed="rId3"/>
                <a:stretch>
                  <a:fillRect l="-2660" r="-4255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63DCA1D-DB12-49F2-B807-921F2D59B9BE}"/>
                  </a:ext>
                </a:extLst>
              </p:cNvPr>
              <p:cNvSpPr txBox="1"/>
              <p:nvPr/>
            </p:nvSpPr>
            <p:spPr>
              <a:xfrm>
                <a:off x="9994754" y="4470067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63DCA1D-DB12-49F2-B807-921F2D59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754" y="4470067"/>
                <a:ext cx="1141979" cy="215444"/>
              </a:xfrm>
              <a:prstGeom prst="rect">
                <a:avLst/>
              </a:prstGeom>
              <a:blipFill>
                <a:blip r:embed="rId9"/>
                <a:stretch>
                  <a:fillRect l="-3209" r="-4278" b="-36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Imagem 12">
            <a:extLst>
              <a:ext uri="{FF2B5EF4-FFF2-40B4-BE49-F238E27FC236}">
                <a16:creationId xmlns:a16="http://schemas.microsoft.com/office/drawing/2014/main" id="{DC79C2C5-9CBC-DB08-AE23-C10409A152C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3483" y="106673"/>
            <a:ext cx="4389885" cy="225480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F153F17F-44B4-0392-8612-A9F81DA52D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6860" y="2563835"/>
            <a:ext cx="3855787" cy="3812464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0D744BC6-D5CF-B328-A155-AD0D3BDA9D2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55820" y="123275"/>
            <a:ext cx="3019846" cy="847843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9B153F2D-46E1-5919-2CD6-5AEA84CFFF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9417" y="3937604"/>
            <a:ext cx="3441139" cy="1064925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CDF8F96D-ED8F-C1DD-6FA8-3B2434CC9D3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196199" y="4130936"/>
            <a:ext cx="3637720" cy="2620391"/>
          </a:xfrm>
          <a:prstGeom prst="rect">
            <a:avLst/>
          </a:prstGeom>
        </p:spPr>
      </p:pic>
      <p:pic>
        <p:nvPicPr>
          <p:cNvPr id="27" name="Imagem 26">
            <a:extLst>
              <a:ext uri="{FF2B5EF4-FFF2-40B4-BE49-F238E27FC236}">
                <a16:creationId xmlns:a16="http://schemas.microsoft.com/office/drawing/2014/main" id="{2EBB03D3-080B-E51D-6F73-01FDC7F13A7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17" y="6024282"/>
            <a:ext cx="3964888" cy="704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5272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Otimização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741002" y="1302588"/>
                <a:ext cx="9800477" cy="4753155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Otimização de 1 variável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Raízes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Golden </a:t>
                </a:r>
                <a:r>
                  <a:rPr lang="pt-BR" dirty="0" err="1"/>
                  <a:t>Ratio</a:t>
                </a:r>
                <a:endParaRPr lang="pt-BR" dirty="0"/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Busca aleatória</a:t>
                </a:r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endParaRPr lang="pt-BR" dirty="0"/>
              </a:p>
              <a:p>
                <a:pPr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Otimização de 2 variáveis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/>
                  <a:t>Busca aleatória</a:t>
                </a:r>
              </a:p>
              <a:p>
                <a:pPr lvl="1">
                  <a:lnSpc>
                    <a:spcPct val="120000"/>
                  </a:lnSpc>
                  <a:spcBef>
                    <a:spcPts val="0"/>
                  </a:spcBef>
                </a:pPr>
                <a:r>
                  <a:rPr lang="pt-BR" dirty="0" err="1"/>
                  <a:t>Steepest</a:t>
                </a:r>
                <a:r>
                  <a:rPr lang="pt-BR" dirty="0"/>
                  <a:t> </a:t>
                </a:r>
                <a:r>
                  <a:rPr lang="pt-BR" dirty="0" err="1"/>
                  <a:t>Ascent</a:t>
                </a:r>
                <a:r>
                  <a:rPr lang="pt-BR" dirty="0"/>
                  <a:t> (Subida pelo gradiente)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1002" y="1302588"/>
                <a:ext cx="9800477" cy="4753155"/>
              </a:xfrm>
              <a:blipFill>
                <a:blip r:embed="rId3"/>
                <a:stretch>
                  <a:fillRect l="-311" t="-2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90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E488080F-2374-A214-00BC-B61B0093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565" y="2255601"/>
            <a:ext cx="3773050" cy="3825143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FB8FB27-36F6-1218-C40C-99836B568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4546" y="2255602"/>
            <a:ext cx="3773050" cy="38174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602CC41-E028-4773-BF98-A67D178640BB}"/>
                  </a:ext>
                </a:extLst>
              </p:cNvPr>
              <p:cNvSpPr txBox="1"/>
              <p:nvPr/>
            </p:nvSpPr>
            <p:spPr>
              <a:xfrm>
                <a:off x="6489340" y="3948877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1602CC41-E028-4773-BF98-A67D178640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9340" y="3948877"/>
                <a:ext cx="1141979" cy="215444"/>
              </a:xfrm>
              <a:prstGeom prst="rect">
                <a:avLst/>
              </a:prstGeom>
              <a:blipFill>
                <a:blip r:embed="rId4"/>
                <a:stretch>
                  <a:fillRect l="-3209" r="-427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63DCA1D-DB12-49F2-B807-921F2D59B9BE}"/>
                  </a:ext>
                </a:extLst>
              </p:cNvPr>
              <p:cNvSpPr txBox="1"/>
              <p:nvPr/>
            </p:nvSpPr>
            <p:spPr>
              <a:xfrm>
                <a:off x="10628629" y="3948877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9" name="CaixaDeTexto 8">
                <a:extLst>
                  <a:ext uri="{FF2B5EF4-FFF2-40B4-BE49-F238E27FC236}">
                    <a16:creationId xmlns:a16="http://schemas.microsoft.com/office/drawing/2014/main" id="{C63DCA1D-DB12-49F2-B807-921F2D59B9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8629" y="3948877"/>
                <a:ext cx="1141979" cy="215444"/>
              </a:xfrm>
              <a:prstGeom prst="rect">
                <a:avLst/>
              </a:prstGeom>
              <a:blipFill>
                <a:blip r:embed="rId4"/>
                <a:stretch>
                  <a:fillRect l="-3209" r="-4278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>
            <a:extLst>
              <a:ext uri="{FF2B5EF4-FFF2-40B4-BE49-F238E27FC236}">
                <a16:creationId xmlns:a16="http://schemas.microsoft.com/office/drawing/2014/main" id="{25C9EA1D-34F9-4720-B8BA-9444AA6954CF}"/>
              </a:ext>
            </a:extLst>
          </p:cNvPr>
          <p:cNvSpPr txBox="1"/>
          <p:nvPr/>
        </p:nvSpPr>
        <p:spPr>
          <a:xfrm>
            <a:off x="4607385" y="1805340"/>
            <a:ext cx="35702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0" u="none" strike="noStrike" baseline="0" dirty="0">
                <a:latin typeface="Times-Roman"/>
              </a:rPr>
              <a:t>Otimização de h a cada iteração</a:t>
            </a:r>
            <a:endParaRPr lang="pt-BR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1C4FF640-FAC5-4388-9F3E-A359E70D2B4E}"/>
              </a:ext>
            </a:extLst>
          </p:cNvPr>
          <p:cNvSpPr txBox="1"/>
          <p:nvPr/>
        </p:nvSpPr>
        <p:spPr>
          <a:xfrm>
            <a:off x="8460525" y="1760663"/>
            <a:ext cx="34711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Times-Roman"/>
              </a:rPr>
              <a:t>h é </a:t>
            </a:r>
            <a:r>
              <a:rPr lang="en-US" dirty="0" err="1">
                <a:latin typeface="Times-Roman"/>
              </a:rPr>
              <a:t>dividido</a:t>
            </a:r>
            <a:r>
              <a:rPr lang="en-US" dirty="0">
                <a:latin typeface="Times-Roman"/>
              </a:rPr>
              <a:t> por 2 a </a:t>
            </a:r>
            <a:r>
              <a:rPr lang="en-US" dirty="0" err="1">
                <a:latin typeface="Times-Roman"/>
              </a:rPr>
              <a:t>cada</a:t>
            </a:r>
            <a:r>
              <a:rPr lang="en-US" dirty="0">
                <a:latin typeface="Times-Roman"/>
              </a:rPr>
              <a:t> </a:t>
            </a:r>
            <a:r>
              <a:rPr lang="en-US" dirty="0" err="1">
                <a:latin typeface="Times-Roman"/>
              </a:rPr>
              <a:t>iteração</a:t>
            </a:r>
            <a:endParaRPr lang="pt-BR" dirty="0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87E1F710-45AE-4ACE-B250-1593F1C74D1D}"/>
              </a:ext>
            </a:extLst>
          </p:cNvPr>
          <p:cNvSpPr/>
          <p:nvPr/>
        </p:nvSpPr>
        <p:spPr>
          <a:xfrm>
            <a:off x="2675947" y="693750"/>
            <a:ext cx="214008" cy="1945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26D0578-E34B-5B63-1D27-A4B675458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76" y="95953"/>
            <a:ext cx="4154449" cy="2701036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1D2B1223-74B8-8D6B-9FAC-528AE6F98E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9329" y="1405566"/>
            <a:ext cx="3121990" cy="274005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6AF2F27F-243D-8D6A-9B9A-A003D5F53B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6" y="2883115"/>
            <a:ext cx="4139975" cy="3921095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2ED2F635-6745-7FF7-56F8-4DB1FBD0AA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60525" y="1418598"/>
            <a:ext cx="3199032" cy="260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3225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39826C5F-B5E3-1130-C034-AD14E22B1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4496" y="1687042"/>
            <a:ext cx="3724795" cy="50013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A713CD1-5CD6-4A42-B460-666134A0FD5C}"/>
                  </a:ext>
                </a:extLst>
              </p:cNvPr>
              <p:cNvSpPr txBox="1"/>
              <p:nvPr/>
            </p:nvSpPr>
            <p:spPr>
              <a:xfrm>
                <a:off x="9428558" y="2568097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DA713CD1-5CD6-4A42-B460-666134A0FD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28558" y="2568097"/>
                <a:ext cx="1141979" cy="215444"/>
              </a:xfrm>
              <a:prstGeom prst="rect">
                <a:avLst/>
              </a:prstGeom>
              <a:blipFill>
                <a:blip r:embed="rId3"/>
                <a:stretch>
                  <a:fillRect l="-3209" r="-4278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95BB8D3-8FA0-4BC3-9024-2C0E2935B9D2}"/>
                  </a:ext>
                </a:extLst>
              </p:cNvPr>
              <p:cNvSpPr txBox="1"/>
              <p:nvPr/>
            </p:nvSpPr>
            <p:spPr>
              <a:xfrm>
                <a:off x="8928008" y="5627238"/>
                <a:ext cx="1280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=(5.9, −1.0)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C95BB8D3-8FA0-4BC3-9024-2C0E2935B9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008" y="5627238"/>
                <a:ext cx="1280799" cy="215444"/>
              </a:xfrm>
              <a:prstGeom prst="rect">
                <a:avLst/>
              </a:prstGeom>
              <a:blipFill>
                <a:blip r:embed="rId4"/>
                <a:stretch>
                  <a:fillRect l="-2857" r="-3810" b="-4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58C51F41-2876-F615-56BB-02710CC83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412" y="334590"/>
            <a:ext cx="5297892" cy="2878764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DFE8DFE-82DD-75EA-A05C-4B271B6FB8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413" y="3660579"/>
            <a:ext cx="5337034" cy="2878764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965390AC-51AC-6CDF-6EFA-14BBBA06CF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2389" y="227067"/>
            <a:ext cx="5249008" cy="1267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672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378CBF2-CC71-8B5B-9C14-AD676FA16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5052" y="962163"/>
            <a:ext cx="5345173" cy="51772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6751302-9FBC-45B9-A4E4-C1E0429EC9F2}"/>
                  </a:ext>
                </a:extLst>
              </p:cNvPr>
              <p:cNvSpPr txBox="1"/>
              <p:nvPr/>
            </p:nvSpPr>
            <p:spPr>
              <a:xfrm>
                <a:off x="9256794" y="1824723"/>
                <a:ext cx="114197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=(5.5, 1.2)</m:t>
                      </m:r>
                    </m:oMath>
                  </m:oMathPara>
                </a14:m>
                <a:endParaRPr lang="pt-BR" sz="14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96751302-9FBC-45B9-A4E4-C1E0429EC9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794" y="1824723"/>
                <a:ext cx="1141979" cy="215444"/>
              </a:xfrm>
              <a:prstGeom prst="rect">
                <a:avLst/>
              </a:prstGeom>
              <a:blipFill>
                <a:blip r:embed="rId3"/>
                <a:stretch>
                  <a:fillRect l="-3209" r="-4278" b="-36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8F358CB-B55F-4718-A005-DD0AE6CA7C7B}"/>
                  </a:ext>
                </a:extLst>
              </p:cNvPr>
              <p:cNvSpPr txBox="1"/>
              <p:nvPr/>
            </p:nvSpPr>
            <p:spPr>
              <a:xfrm>
                <a:off x="8510004" y="4388628"/>
                <a:ext cx="1280799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=(5.9, −1.0)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CaixaDeTexto 5">
                <a:extLst>
                  <a:ext uri="{FF2B5EF4-FFF2-40B4-BE49-F238E27FC236}">
                    <a16:creationId xmlns:a16="http://schemas.microsoft.com/office/drawing/2014/main" id="{F8F358CB-B55F-4718-A005-DD0AE6CA7C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0004" y="4388628"/>
                <a:ext cx="1280799" cy="215444"/>
              </a:xfrm>
              <a:prstGeom prst="rect">
                <a:avLst/>
              </a:prstGeom>
              <a:blipFill>
                <a:blip r:embed="rId4"/>
                <a:stretch>
                  <a:fillRect l="-2857" r="-3810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1A011DE-78BA-4C76-8524-E93CEA855DDF}"/>
                  </a:ext>
                </a:extLst>
              </p:cNvPr>
              <p:cNvSpPr txBox="1"/>
              <p:nvPr/>
            </p:nvSpPr>
            <p:spPr>
              <a:xfrm>
                <a:off x="8298583" y="3155962"/>
                <a:ext cx="1146148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=(4.7, 0.0)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CaixaDeTexto 6">
                <a:extLst>
                  <a:ext uri="{FF2B5EF4-FFF2-40B4-BE49-F238E27FC236}">
                    <a16:creationId xmlns:a16="http://schemas.microsoft.com/office/drawing/2014/main" id="{11A011DE-78BA-4C76-8524-E93CEA855D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8583" y="3155962"/>
                <a:ext cx="1146148" cy="215444"/>
              </a:xfrm>
              <a:prstGeom prst="rect">
                <a:avLst/>
              </a:prstGeom>
              <a:blipFill>
                <a:blip r:embed="rId5"/>
                <a:stretch>
                  <a:fillRect l="-2660" r="-4787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06E095E-8B55-4F8E-BBE0-7772E9DFDF3D}"/>
                  </a:ext>
                </a:extLst>
              </p:cNvPr>
              <p:cNvSpPr txBox="1"/>
              <p:nvPr/>
            </p:nvSpPr>
            <p:spPr>
              <a:xfrm>
                <a:off x="8617036" y="4809023"/>
                <a:ext cx="1279516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=(5.5, −1.0)</m:t>
                      </m:r>
                    </m:oMath>
                  </m:oMathPara>
                </a14:m>
                <a:endParaRPr lang="pt-BR" sz="14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CaixaDeTexto 7">
                <a:extLst>
                  <a:ext uri="{FF2B5EF4-FFF2-40B4-BE49-F238E27FC236}">
                    <a16:creationId xmlns:a16="http://schemas.microsoft.com/office/drawing/2014/main" id="{F06E095E-8B55-4F8E-BBE0-7772E9DFDF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7036" y="4809023"/>
                <a:ext cx="1279516" cy="215444"/>
              </a:xfrm>
              <a:prstGeom prst="rect">
                <a:avLst/>
              </a:prstGeom>
              <a:blipFill>
                <a:blip r:embed="rId6"/>
                <a:stretch>
                  <a:fillRect l="-2871" r="-4306" b="-3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77F9DE0A-61DA-9CC7-D356-C40349175B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8452" y="2166761"/>
            <a:ext cx="5182323" cy="252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9557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924302" y="835820"/>
            <a:ext cx="9946144" cy="759294"/>
          </a:xfrm>
        </p:spPr>
        <p:txBody>
          <a:bodyPr/>
          <a:lstStyle/>
          <a:p>
            <a:r>
              <a:rPr lang="pt-BR" dirty="0"/>
              <a:t>A otimização compreende a busca de máximos (globais) de uma função.</a:t>
            </a:r>
          </a:p>
          <a:p>
            <a:endParaRPr lang="pt-BR" dirty="0"/>
          </a:p>
        </p:txBody>
      </p:sp>
      <p:cxnSp>
        <p:nvCxnSpPr>
          <p:cNvPr id="5" name="Conector de seta reta 4"/>
          <p:cNvCxnSpPr/>
          <p:nvPr/>
        </p:nvCxnSpPr>
        <p:spPr>
          <a:xfrm flipH="1" flipV="1">
            <a:off x="2462502" y="1528903"/>
            <a:ext cx="31695" cy="1869558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ector de seta reta 5"/>
          <p:cNvCxnSpPr/>
          <p:nvPr/>
        </p:nvCxnSpPr>
        <p:spPr>
          <a:xfrm flipV="1">
            <a:off x="2178347" y="2851617"/>
            <a:ext cx="6430148" cy="246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orma livre 6"/>
          <p:cNvSpPr/>
          <p:nvPr/>
        </p:nvSpPr>
        <p:spPr>
          <a:xfrm>
            <a:off x="2988933" y="1724938"/>
            <a:ext cx="5165124" cy="1444713"/>
          </a:xfrm>
          <a:custGeom>
            <a:avLst/>
            <a:gdLst>
              <a:gd name="connsiteX0" fmla="*/ 0 w 5165124"/>
              <a:gd name="connsiteY0" fmla="*/ 1395286 h 1444713"/>
              <a:gd name="connsiteX1" fmla="*/ 914400 w 5165124"/>
              <a:gd name="connsiteY1" fmla="*/ 962799 h 1444713"/>
              <a:gd name="connsiteX2" fmla="*/ 1556951 w 5165124"/>
              <a:gd name="connsiteY2" fmla="*/ 1407643 h 1444713"/>
              <a:gd name="connsiteX3" fmla="*/ 1865870 w 5165124"/>
              <a:gd name="connsiteY3" fmla="*/ 999870 h 1444713"/>
              <a:gd name="connsiteX4" fmla="*/ 2125362 w 5165124"/>
              <a:gd name="connsiteY4" fmla="*/ 592097 h 1444713"/>
              <a:gd name="connsiteX5" fmla="*/ 2471351 w 5165124"/>
              <a:gd name="connsiteY5" fmla="*/ 555026 h 1444713"/>
              <a:gd name="connsiteX6" fmla="*/ 3113903 w 5165124"/>
              <a:gd name="connsiteY6" fmla="*/ 1370572 h 1444713"/>
              <a:gd name="connsiteX7" fmla="*/ 3459892 w 5165124"/>
              <a:gd name="connsiteY7" fmla="*/ 740378 h 1444713"/>
              <a:gd name="connsiteX8" fmla="*/ 3917092 w 5165124"/>
              <a:gd name="connsiteY8" fmla="*/ 11329 h 1444713"/>
              <a:gd name="connsiteX9" fmla="*/ 4263081 w 5165124"/>
              <a:gd name="connsiteY9" fmla="*/ 357318 h 1444713"/>
              <a:gd name="connsiteX10" fmla="*/ 4905632 w 5165124"/>
              <a:gd name="connsiteY10" fmla="*/ 1160507 h 1444713"/>
              <a:gd name="connsiteX11" fmla="*/ 5053913 w 5165124"/>
              <a:gd name="connsiteY11" fmla="*/ 1345859 h 1444713"/>
              <a:gd name="connsiteX12" fmla="*/ 5165124 w 5165124"/>
              <a:gd name="connsiteY12" fmla="*/ 1444713 h 144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65124" h="1444713">
                <a:moveTo>
                  <a:pt x="0" y="1395286"/>
                </a:moveTo>
                <a:cubicBezTo>
                  <a:pt x="327454" y="1178013"/>
                  <a:pt x="654908" y="960740"/>
                  <a:pt x="914400" y="962799"/>
                </a:cubicBezTo>
                <a:cubicBezTo>
                  <a:pt x="1173892" y="964858"/>
                  <a:pt x="1398373" y="1401465"/>
                  <a:pt x="1556951" y="1407643"/>
                </a:cubicBezTo>
                <a:cubicBezTo>
                  <a:pt x="1715529" y="1413821"/>
                  <a:pt x="1771135" y="1135794"/>
                  <a:pt x="1865870" y="999870"/>
                </a:cubicBezTo>
                <a:cubicBezTo>
                  <a:pt x="1960605" y="863946"/>
                  <a:pt x="2024449" y="666238"/>
                  <a:pt x="2125362" y="592097"/>
                </a:cubicBezTo>
                <a:cubicBezTo>
                  <a:pt x="2226275" y="517956"/>
                  <a:pt x="2306594" y="425280"/>
                  <a:pt x="2471351" y="555026"/>
                </a:cubicBezTo>
                <a:cubicBezTo>
                  <a:pt x="2636108" y="684772"/>
                  <a:pt x="2949146" y="1339680"/>
                  <a:pt x="3113903" y="1370572"/>
                </a:cubicBezTo>
                <a:cubicBezTo>
                  <a:pt x="3278660" y="1401464"/>
                  <a:pt x="3326027" y="966918"/>
                  <a:pt x="3459892" y="740378"/>
                </a:cubicBezTo>
                <a:cubicBezTo>
                  <a:pt x="3593757" y="513838"/>
                  <a:pt x="3783227" y="75172"/>
                  <a:pt x="3917092" y="11329"/>
                </a:cubicBezTo>
                <a:cubicBezTo>
                  <a:pt x="4050957" y="-52514"/>
                  <a:pt x="4098324" y="165788"/>
                  <a:pt x="4263081" y="357318"/>
                </a:cubicBezTo>
                <a:cubicBezTo>
                  <a:pt x="4427838" y="548848"/>
                  <a:pt x="4905632" y="1160507"/>
                  <a:pt x="4905632" y="1160507"/>
                </a:cubicBezTo>
                <a:cubicBezTo>
                  <a:pt x="5037437" y="1325264"/>
                  <a:pt x="5010664" y="1298491"/>
                  <a:pt x="5053913" y="1345859"/>
                </a:cubicBezTo>
                <a:cubicBezTo>
                  <a:pt x="5097162" y="1393227"/>
                  <a:pt x="5131143" y="1418970"/>
                  <a:pt x="5165124" y="144471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Multiplicar 7"/>
          <p:cNvSpPr/>
          <p:nvPr/>
        </p:nvSpPr>
        <p:spPr>
          <a:xfrm>
            <a:off x="6813349" y="1528902"/>
            <a:ext cx="282661" cy="405681"/>
          </a:xfrm>
          <a:prstGeom prst="mathMultiply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/>
          <p:cNvSpPr/>
          <p:nvPr/>
        </p:nvSpPr>
        <p:spPr>
          <a:xfrm flipV="1">
            <a:off x="8508200" y="2853082"/>
            <a:ext cx="3275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6078056" y="2065803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12" name="Espaço Reservado para Conteúdo 2"/>
          <p:cNvSpPr txBox="1">
            <a:spLocks/>
          </p:cNvSpPr>
          <p:nvPr/>
        </p:nvSpPr>
        <p:spPr>
          <a:xfrm>
            <a:off x="930469" y="3999531"/>
            <a:ext cx="8946541" cy="759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pt-BR" dirty="0"/>
              <a:t>Ou a busca de mínimos (globais) de uma função.</a:t>
            </a:r>
          </a:p>
          <a:p>
            <a:endParaRPr lang="pt-BR" dirty="0"/>
          </a:p>
        </p:txBody>
      </p:sp>
      <p:cxnSp>
        <p:nvCxnSpPr>
          <p:cNvPr id="13" name="Conector de seta reta 12"/>
          <p:cNvCxnSpPr/>
          <p:nvPr/>
        </p:nvCxnSpPr>
        <p:spPr>
          <a:xfrm flipV="1">
            <a:off x="2506382" y="4491077"/>
            <a:ext cx="20288" cy="2046206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ector de seta reta 13"/>
          <p:cNvCxnSpPr/>
          <p:nvPr/>
        </p:nvCxnSpPr>
        <p:spPr>
          <a:xfrm flipV="1">
            <a:off x="2276703" y="5871900"/>
            <a:ext cx="6430148" cy="24637"/>
          </a:xfrm>
          <a:prstGeom prst="straightConnector1">
            <a:avLst/>
          </a:prstGeom>
          <a:ln w="222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rma livre 14"/>
          <p:cNvSpPr/>
          <p:nvPr/>
        </p:nvSpPr>
        <p:spPr>
          <a:xfrm>
            <a:off x="3061615" y="4687112"/>
            <a:ext cx="5165124" cy="1444713"/>
          </a:xfrm>
          <a:custGeom>
            <a:avLst/>
            <a:gdLst>
              <a:gd name="connsiteX0" fmla="*/ 0 w 5165124"/>
              <a:gd name="connsiteY0" fmla="*/ 1395286 h 1444713"/>
              <a:gd name="connsiteX1" fmla="*/ 914400 w 5165124"/>
              <a:gd name="connsiteY1" fmla="*/ 962799 h 1444713"/>
              <a:gd name="connsiteX2" fmla="*/ 1556951 w 5165124"/>
              <a:gd name="connsiteY2" fmla="*/ 1407643 h 1444713"/>
              <a:gd name="connsiteX3" fmla="*/ 1865870 w 5165124"/>
              <a:gd name="connsiteY3" fmla="*/ 999870 h 1444713"/>
              <a:gd name="connsiteX4" fmla="*/ 2125362 w 5165124"/>
              <a:gd name="connsiteY4" fmla="*/ 592097 h 1444713"/>
              <a:gd name="connsiteX5" fmla="*/ 2471351 w 5165124"/>
              <a:gd name="connsiteY5" fmla="*/ 555026 h 1444713"/>
              <a:gd name="connsiteX6" fmla="*/ 3113903 w 5165124"/>
              <a:gd name="connsiteY6" fmla="*/ 1370572 h 1444713"/>
              <a:gd name="connsiteX7" fmla="*/ 3459892 w 5165124"/>
              <a:gd name="connsiteY7" fmla="*/ 740378 h 1444713"/>
              <a:gd name="connsiteX8" fmla="*/ 3917092 w 5165124"/>
              <a:gd name="connsiteY8" fmla="*/ 11329 h 1444713"/>
              <a:gd name="connsiteX9" fmla="*/ 4263081 w 5165124"/>
              <a:gd name="connsiteY9" fmla="*/ 357318 h 1444713"/>
              <a:gd name="connsiteX10" fmla="*/ 4905632 w 5165124"/>
              <a:gd name="connsiteY10" fmla="*/ 1160507 h 1444713"/>
              <a:gd name="connsiteX11" fmla="*/ 5053913 w 5165124"/>
              <a:gd name="connsiteY11" fmla="*/ 1345859 h 1444713"/>
              <a:gd name="connsiteX12" fmla="*/ 5165124 w 5165124"/>
              <a:gd name="connsiteY12" fmla="*/ 1444713 h 1444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165124" h="1444713">
                <a:moveTo>
                  <a:pt x="0" y="1395286"/>
                </a:moveTo>
                <a:cubicBezTo>
                  <a:pt x="327454" y="1178013"/>
                  <a:pt x="654908" y="960740"/>
                  <a:pt x="914400" y="962799"/>
                </a:cubicBezTo>
                <a:cubicBezTo>
                  <a:pt x="1173892" y="964858"/>
                  <a:pt x="1398373" y="1401465"/>
                  <a:pt x="1556951" y="1407643"/>
                </a:cubicBezTo>
                <a:cubicBezTo>
                  <a:pt x="1715529" y="1413821"/>
                  <a:pt x="1771135" y="1135794"/>
                  <a:pt x="1865870" y="999870"/>
                </a:cubicBezTo>
                <a:cubicBezTo>
                  <a:pt x="1960605" y="863946"/>
                  <a:pt x="2024449" y="666238"/>
                  <a:pt x="2125362" y="592097"/>
                </a:cubicBezTo>
                <a:cubicBezTo>
                  <a:pt x="2226275" y="517956"/>
                  <a:pt x="2306594" y="425280"/>
                  <a:pt x="2471351" y="555026"/>
                </a:cubicBezTo>
                <a:cubicBezTo>
                  <a:pt x="2636108" y="684772"/>
                  <a:pt x="2949146" y="1339680"/>
                  <a:pt x="3113903" y="1370572"/>
                </a:cubicBezTo>
                <a:cubicBezTo>
                  <a:pt x="3278660" y="1401464"/>
                  <a:pt x="3326027" y="966918"/>
                  <a:pt x="3459892" y="740378"/>
                </a:cubicBezTo>
                <a:cubicBezTo>
                  <a:pt x="3593757" y="513838"/>
                  <a:pt x="3783227" y="75172"/>
                  <a:pt x="3917092" y="11329"/>
                </a:cubicBezTo>
                <a:cubicBezTo>
                  <a:pt x="4050957" y="-52514"/>
                  <a:pt x="4098324" y="165788"/>
                  <a:pt x="4263081" y="357318"/>
                </a:cubicBezTo>
                <a:cubicBezTo>
                  <a:pt x="4427838" y="548848"/>
                  <a:pt x="4905632" y="1160507"/>
                  <a:pt x="4905632" y="1160507"/>
                </a:cubicBezTo>
                <a:cubicBezTo>
                  <a:pt x="5037437" y="1325264"/>
                  <a:pt x="5010664" y="1298491"/>
                  <a:pt x="5053913" y="1345859"/>
                </a:cubicBezTo>
                <a:cubicBezTo>
                  <a:pt x="5097162" y="1393227"/>
                  <a:pt x="5131143" y="1418970"/>
                  <a:pt x="5165124" y="1444713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/>
          <p:cNvSpPr/>
          <p:nvPr/>
        </p:nvSpPr>
        <p:spPr>
          <a:xfrm>
            <a:off x="8706851" y="5711780"/>
            <a:ext cx="2952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x</a:t>
            </a:r>
          </a:p>
        </p:txBody>
      </p:sp>
      <p:sp>
        <p:nvSpPr>
          <p:cNvPr id="18" name="Retângulo 17"/>
          <p:cNvSpPr/>
          <p:nvPr/>
        </p:nvSpPr>
        <p:spPr>
          <a:xfrm>
            <a:off x="2506382" y="4322471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y=f(x)</a:t>
            </a:r>
          </a:p>
        </p:txBody>
      </p:sp>
      <p:sp>
        <p:nvSpPr>
          <p:cNvPr id="19" name="Retângulo 18"/>
          <p:cNvSpPr/>
          <p:nvPr/>
        </p:nvSpPr>
        <p:spPr>
          <a:xfrm>
            <a:off x="6258482" y="4779902"/>
            <a:ext cx="5373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f(x)</a:t>
            </a:r>
          </a:p>
        </p:txBody>
      </p:sp>
      <p:sp>
        <p:nvSpPr>
          <p:cNvPr id="22" name="Multiplicar 21"/>
          <p:cNvSpPr/>
          <p:nvPr/>
        </p:nvSpPr>
        <p:spPr>
          <a:xfrm>
            <a:off x="4479262" y="5928984"/>
            <a:ext cx="282661" cy="405681"/>
          </a:xfrm>
          <a:prstGeom prst="mathMultiply">
            <a:avLst/>
          </a:prstGeom>
          <a:solidFill>
            <a:srgbClr val="FFFF00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4" name="Conector de seta reta 23"/>
          <p:cNvCxnSpPr/>
          <p:nvPr/>
        </p:nvCxnSpPr>
        <p:spPr>
          <a:xfrm>
            <a:off x="4792718" y="6199038"/>
            <a:ext cx="525262" cy="120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7082908" y="1296905"/>
                <a:ext cx="23298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á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𝑥𝑖𝑚𝑜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𝐺𝑙𝑜𝑏𝑎𝑙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&lt;0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2908" y="1296905"/>
                <a:ext cx="2329805" cy="646331"/>
              </a:xfrm>
              <a:prstGeom prst="rect">
                <a:avLst/>
              </a:prstGeom>
              <a:blipFill>
                <a:blip r:embed="rId2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/>
          <p:cNvSpPr/>
          <p:nvPr/>
        </p:nvSpPr>
        <p:spPr>
          <a:xfrm>
            <a:off x="3205990" y="1897259"/>
            <a:ext cx="14943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/>
              <a:t>Máximos locais</a:t>
            </a:r>
          </a:p>
        </p:txBody>
      </p:sp>
      <p:cxnSp>
        <p:nvCxnSpPr>
          <p:cNvPr id="30" name="Conector de seta reta 29"/>
          <p:cNvCxnSpPr/>
          <p:nvPr/>
        </p:nvCxnSpPr>
        <p:spPr>
          <a:xfrm>
            <a:off x="4558980" y="2129177"/>
            <a:ext cx="545292" cy="75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/>
          <p:cNvCxnSpPr/>
          <p:nvPr/>
        </p:nvCxnSpPr>
        <p:spPr>
          <a:xfrm flipH="1">
            <a:off x="3953150" y="2167106"/>
            <a:ext cx="437594" cy="41551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Multiplicar 34"/>
          <p:cNvSpPr/>
          <p:nvPr/>
        </p:nvSpPr>
        <p:spPr>
          <a:xfrm>
            <a:off x="5239421" y="2069659"/>
            <a:ext cx="127482" cy="319197"/>
          </a:xfrm>
          <a:prstGeom prst="mathMultiply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6" name="Multiplicar 35"/>
          <p:cNvSpPr/>
          <p:nvPr/>
        </p:nvSpPr>
        <p:spPr>
          <a:xfrm>
            <a:off x="3761428" y="2532195"/>
            <a:ext cx="127482" cy="319197"/>
          </a:xfrm>
          <a:prstGeom prst="mathMultiply">
            <a:avLst/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Elipse 40"/>
          <p:cNvSpPr/>
          <p:nvPr/>
        </p:nvSpPr>
        <p:spPr>
          <a:xfrm>
            <a:off x="3306601" y="2811146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Elipse 41"/>
          <p:cNvSpPr/>
          <p:nvPr/>
        </p:nvSpPr>
        <p:spPr>
          <a:xfrm>
            <a:off x="4712185" y="2795355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3" name="Elipse 42"/>
          <p:cNvSpPr/>
          <p:nvPr/>
        </p:nvSpPr>
        <p:spPr>
          <a:xfrm>
            <a:off x="6235507" y="2782812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4" name="Elipse 43"/>
          <p:cNvSpPr/>
          <p:nvPr/>
        </p:nvSpPr>
        <p:spPr>
          <a:xfrm>
            <a:off x="7813302" y="2782812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Elipse 44"/>
          <p:cNvSpPr/>
          <p:nvPr/>
        </p:nvSpPr>
        <p:spPr>
          <a:xfrm>
            <a:off x="4137997" y="2807674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6" name="Elipse 45"/>
          <p:cNvSpPr/>
          <p:nvPr/>
        </p:nvSpPr>
        <p:spPr>
          <a:xfrm>
            <a:off x="5828794" y="2795355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/>
              <p:cNvSpPr txBox="1"/>
              <p:nvPr/>
            </p:nvSpPr>
            <p:spPr>
              <a:xfrm>
                <a:off x="4521625" y="3442368"/>
                <a:ext cx="19236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CaixaDeTexto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1625" y="3442368"/>
                <a:ext cx="1923667" cy="276999"/>
              </a:xfrm>
              <a:prstGeom prst="rect">
                <a:avLst/>
              </a:prstGeom>
              <a:blipFill>
                <a:blip r:embed="rId3"/>
                <a:stretch>
                  <a:fillRect r="-2222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Conector de seta reta 47"/>
          <p:cNvCxnSpPr>
            <a:stCxn id="47" idx="1"/>
          </p:cNvCxnSpPr>
          <p:nvPr/>
        </p:nvCxnSpPr>
        <p:spPr>
          <a:xfrm flipH="1" flipV="1">
            <a:off x="3443963" y="2954230"/>
            <a:ext cx="1077662" cy="6266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 de seta reta 49"/>
          <p:cNvCxnSpPr>
            <a:stCxn id="47" idx="1"/>
          </p:cNvCxnSpPr>
          <p:nvPr/>
        </p:nvCxnSpPr>
        <p:spPr>
          <a:xfrm flipH="1" flipV="1">
            <a:off x="4166037" y="2927470"/>
            <a:ext cx="355588" cy="6533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de seta reta 51"/>
          <p:cNvCxnSpPr>
            <a:stCxn id="47" idx="1"/>
          </p:cNvCxnSpPr>
          <p:nvPr/>
        </p:nvCxnSpPr>
        <p:spPr>
          <a:xfrm flipV="1">
            <a:off x="4521625" y="2883960"/>
            <a:ext cx="315340" cy="6969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ector de seta reta 53"/>
          <p:cNvCxnSpPr>
            <a:stCxn id="47" idx="1"/>
          </p:cNvCxnSpPr>
          <p:nvPr/>
        </p:nvCxnSpPr>
        <p:spPr>
          <a:xfrm flipV="1">
            <a:off x="4521625" y="2902142"/>
            <a:ext cx="1330496" cy="6787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ector de seta reta 55"/>
          <p:cNvCxnSpPr>
            <a:stCxn id="47" idx="1"/>
          </p:cNvCxnSpPr>
          <p:nvPr/>
        </p:nvCxnSpPr>
        <p:spPr>
          <a:xfrm flipV="1">
            <a:off x="4521625" y="2882830"/>
            <a:ext cx="1788457" cy="6980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ector de seta reta 57"/>
          <p:cNvCxnSpPr>
            <a:stCxn id="47" idx="1"/>
          </p:cNvCxnSpPr>
          <p:nvPr/>
        </p:nvCxnSpPr>
        <p:spPr>
          <a:xfrm flipV="1">
            <a:off x="4521625" y="2860976"/>
            <a:ext cx="3295664" cy="719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Elipse 59"/>
          <p:cNvSpPr/>
          <p:nvPr/>
        </p:nvSpPr>
        <p:spPr>
          <a:xfrm>
            <a:off x="3300216" y="5835414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1" name="Elipse 60"/>
          <p:cNvSpPr/>
          <p:nvPr/>
        </p:nvSpPr>
        <p:spPr>
          <a:xfrm>
            <a:off x="4741252" y="5841604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2" name="Elipse 61"/>
          <p:cNvSpPr/>
          <p:nvPr/>
        </p:nvSpPr>
        <p:spPr>
          <a:xfrm>
            <a:off x="6267002" y="5807080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3" name="Elipse 62"/>
          <p:cNvSpPr/>
          <p:nvPr/>
        </p:nvSpPr>
        <p:spPr>
          <a:xfrm>
            <a:off x="7905903" y="5807080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4" name="Elipse 63"/>
          <p:cNvSpPr/>
          <p:nvPr/>
        </p:nvSpPr>
        <p:spPr>
          <a:xfrm>
            <a:off x="4288644" y="5827866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5" name="Elipse 64"/>
          <p:cNvSpPr/>
          <p:nvPr/>
        </p:nvSpPr>
        <p:spPr>
          <a:xfrm>
            <a:off x="5901599" y="5819153"/>
            <a:ext cx="137160" cy="13716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CaixaDeTexto 65"/>
              <p:cNvSpPr txBox="1"/>
              <p:nvPr/>
            </p:nvSpPr>
            <p:spPr>
              <a:xfrm>
                <a:off x="3462390" y="4724130"/>
                <a:ext cx="175214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𝑧𝑒𝑟𝑜𝑠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: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6" name="CaixaDeTexto 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390" y="4724130"/>
                <a:ext cx="1752146" cy="276999"/>
              </a:xfrm>
              <a:prstGeom prst="rect">
                <a:avLst/>
              </a:prstGeom>
              <a:blipFill>
                <a:blip r:embed="rId4"/>
                <a:stretch>
                  <a:fillRect l="-348" r="-139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7" name="Conector de seta reta 66"/>
          <p:cNvCxnSpPr/>
          <p:nvPr/>
        </p:nvCxnSpPr>
        <p:spPr>
          <a:xfrm flipH="1">
            <a:off x="3401599" y="4982140"/>
            <a:ext cx="1718669" cy="8440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Conector de seta reta 67"/>
          <p:cNvCxnSpPr>
            <a:endCxn id="64" idx="7"/>
          </p:cNvCxnSpPr>
          <p:nvPr/>
        </p:nvCxnSpPr>
        <p:spPr>
          <a:xfrm flipH="1">
            <a:off x="4405717" y="4988810"/>
            <a:ext cx="698860" cy="859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ector de seta reta 68"/>
          <p:cNvCxnSpPr/>
          <p:nvPr/>
        </p:nvCxnSpPr>
        <p:spPr>
          <a:xfrm flipH="1">
            <a:off x="4794602" y="4998159"/>
            <a:ext cx="314134" cy="800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ector de seta reta 69"/>
          <p:cNvCxnSpPr/>
          <p:nvPr/>
        </p:nvCxnSpPr>
        <p:spPr>
          <a:xfrm>
            <a:off x="5120268" y="4982140"/>
            <a:ext cx="729579" cy="8370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onector de seta reta 70"/>
          <p:cNvCxnSpPr>
            <a:endCxn id="62" idx="1"/>
          </p:cNvCxnSpPr>
          <p:nvPr/>
        </p:nvCxnSpPr>
        <p:spPr>
          <a:xfrm>
            <a:off x="5116109" y="4987414"/>
            <a:ext cx="1170980" cy="8397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Conector de seta reta 71"/>
          <p:cNvCxnSpPr/>
          <p:nvPr/>
        </p:nvCxnSpPr>
        <p:spPr>
          <a:xfrm>
            <a:off x="5104577" y="4980891"/>
            <a:ext cx="2710725" cy="8311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Retângulo 78"/>
              <p:cNvSpPr/>
              <p:nvPr/>
            </p:nvSpPr>
            <p:spPr>
              <a:xfrm>
                <a:off x="5040002" y="6125126"/>
                <a:ext cx="23298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í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𝑛𝑖𝑚𝑜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𝐺𝑙𝑜𝑏𝑎𝑙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pt-BR" b="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=0;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79" name="Retângulo 7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2" y="6125126"/>
                <a:ext cx="2329805" cy="646331"/>
              </a:xfrm>
              <a:prstGeom prst="rect">
                <a:avLst/>
              </a:prstGeom>
              <a:blipFill>
                <a:blip r:embed="rId5"/>
                <a:stretch>
                  <a:fillRect b="-849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Retângulo 86"/>
          <p:cNvSpPr/>
          <p:nvPr/>
        </p:nvSpPr>
        <p:spPr>
          <a:xfrm>
            <a:off x="2432130" y="1273416"/>
            <a:ext cx="8002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y=f(x)</a:t>
            </a:r>
          </a:p>
        </p:txBody>
      </p:sp>
      <p:sp>
        <p:nvSpPr>
          <p:cNvPr id="53" name="Título 1">
            <a:extLst>
              <a:ext uri="{FF2B5EF4-FFF2-40B4-BE49-F238E27FC236}">
                <a16:creationId xmlns:a16="http://schemas.microsoft.com/office/drawing/2014/main" id="{B824C3A3-973F-493B-AC26-FD19374418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0"/>
            <a:ext cx="10407076" cy="760940"/>
          </a:xfrm>
        </p:spPr>
        <p:txBody>
          <a:bodyPr/>
          <a:lstStyle/>
          <a:p>
            <a:r>
              <a:rPr lang="pt-BR" sz="3200" dirty="0"/>
              <a:t>Otimização em 1 dimensão</a:t>
            </a:r>
            <a:br>
              <a:rPr lang="pt-BR" sz="3200" dirty="0"/>
            </a:br>
            <a:endParaRPr lang="pt-BR" sz="3200" dirty="0"/>
          </a:p>
        </p:txBody>
      </p:sp>
    </p:spTree>
    <p:extLst>
      <p:ext uri="{BB962C8B-B14F-4D97-AF65-F5344CB8AC3E}">
        <p14:creationId xmlns:p14="http://schemas.microsoft.com/office/powerpoint/2010/main" val="35357085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231F2F7-99FC-4BE2-9FA5-6487E83B08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645130" y="355063"/>
                <a:ext cx="9404723" cy="763523"/>
              </a:xfrm>
            </p:spPr>
            <p:txBody>
              <a:bodyPr/>
              <a:lstStyle/>
              <a:p>
                <a:r>
                  <a:rPr lang="pt-BR" dirty="0"/>
                  <a:t>Raízes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2" name="Título 1">
                <a:extLst>
                  <a:ext uri="{FF2B5EF4-FFF2-40B4-BE49-F238E27FC236}">
                    <a16:creationId xmlns:a16="http://schemas.microsoft.com/office/drawing/2014/main" id="{C231F2F7-99FC-4BE2-9FA5-6487E83B08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645130" y="355063"/>
                <a:ext cx="9404723" cy="763523"/>
              </a:xfrm>
              <a:blipFill>
                <a:blip r:embed="rId2"/>
                <a:stretch>
                  <a:fillRect l="-2528" t="-16000" b="-32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4477" y="1896607"/>
                <a:ext cx="10283637" cy="4195481"/>
              </a:xfrm>
            </p:spPr>
            <p:txBody>
              <a:bodyPr/>
              <a:lstStyle/>
              <a:p>
                <a:r>
                  <a:rPr lang="pt-BR" dirty="0"/>
                  <a:t>Como vimos, os pontos ótimos de uma função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serão os zeros da sua primeira derivada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′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  <a:p>
                <a:r>
                  <a:rPr lang="pt-BR" dirty="0"/>
                  <a:t>Então, se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puder ser calculada ou avaliada, analítica ou numericamente, qualquer método utilizado para o cálculo de raízes de equações poderá ser utilizado.</a:t>
                </a:r>
              </a:p>
              <a:p>
                <a:r>
                  <a:rPr lang="pt-BR" dirty="0"/>
                  <a:t>Poderão ser utilizados tantos os métodos intervalares quanto os abertos.</a:t>
                </a:r>
              </a:p>
              <a:p>
                <a:r>
                  <a:rPr lang="pt-BR" dirty="0"/>
                  <a:t>Um método bastante eficiente é o método aberto de Newton-</a:t>
                </a:r>
                <a:r>
                  <a:rPr lang="pt-BR" dirty="0" err="1"/>
                  <a:t>Raphson</a:t>
                </a:r>
                <a:r>
                  <a:rPr lang="pt-BR" dirty="0"/>
                  <a:t> (Secante Modificado) para se encontrar as raízes de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p>
                        <m:r>
                          <a:rPr lang="pt-BR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.</a:t>
                </a:r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xmlns:a14="http://schemas.microsoft.com/office/drawing/2010/main" xmlns="" id="{5B4DC073-4673-493E-B264-FD4212672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4477" y="1896607"/>
                <a:ext cx="10283637" cy="4195481"/>
              </a:xfrm>
              <a:blipFill rotWithShape="0">
                <a:blip r:embed="rId4"/>
                <a:stretch>
                  <a:fillRect l="-296" t="-727" r="-23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13638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"/>
          <p:cNvSpPr>
            <a:spLocks noGrp="1"/>
          </p:cNvSpPr>
          <p:nvPr>
            <p:ph type="title"/>
          </p:nvPr>
        </p:nvSpPr>
        <p:spPr>
          <a:xfrm>
            <a:off x="646111" y="0"/>
            <a:ext cx="10407076" cy="760940"/>
          </a:xfrm>
        </p:spPr>
        <p:txBody>
          <a:bodyPr/>
          <a:lstStyle/>
          <a:p>
            <a:r>
              <a:rPr lang="pt-BR" dirty="0"/>
              <a:t>Métodos Abertos  - Newton </a:t>
            </a:r>
            <a:r>
              <a:rPr lang="pt-BR" dirty="0" err="1"/>
              <a:t>Raphson</a:t>
            </a:r>
            <a:br>
              <a:rPr lang="pt-BR" dirty="0"/>
            </a:br>
            <a:r>
              <a:rPr lang="pt-BR" sz="2400" dirty="0"/>
              <a:t>(ou também secante modificado)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1130061" y="1293961"/>
                <a:ext cx="7919127" cy="4459857"/>
              </a:xfrm>
              <a:ln>
                <a:solidFill>
                  <a:schemeClr val="tx1"/>
                </a:solidFill>
              </a:ln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pt-BR" sz="2300" dirty="0"/>
                  <a:t>Algoritmo:</a:t>
                </a:r>
              </a:p>
              <a:p>
                <a:r>
                  <a:rPr lang="pt-BR" sz="2300" dirty="0"/>
                  <a:t>Escolha uma estimativa inicial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300" dirty="0"/>
                  <a:t> para a raiz da função </a:t>
                </a:r>
                <a14:m>
                  <m:oMath xmlns:m="http://schemas.openxmlformats.org/officeDocument/2006/math"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′(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pt-BR" sz="2300" dirty="0"/>
              </a:p>
              <a:p>
                <a:r>
                  <a:rPr lang="pt-BR" sz="2300" dirty="0"/>
                  <a:t>Defina uma tolerância (precisão) desejada</a:t>
                </a:r>
              </a:p>
              <a:p>
                <a:pPr marL="0" indent="0">
                  <a:buNone/>
                </a:pPr>
                <a:r>
                  <a:rPr lang="pt-BR" sz="2300" dirty="0"/>
                  <a:t>1 – Faça uma estimativa para  o máximo da equação</a:t>
                </a:r>
              </a:p>
              <a:p>
                <a:pPr marL="0" indent="0">
                  <a:buNone/>
                </a:pPr>
                <a:r>
                  <a:rPr lang="pt-BR" sz="2300" dirty="0"/>
                  <a:t>	</a:t>
                </a:r>
                <a:r>
                  <a:rPr lang="pt-BR" sz="2300" i="1" dirty="0">
                    <a:latin typeface="Cambria Math" panose="02040503050406030204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  <m:r>
                      <a:rPr lang="pt-BR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pt-BR" sz="23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2300" i="1" dirty="0">
                    <a:latin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pt-BR" sz="2300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  <m:d>
                          <m:dPr>
                            <m:ctrlPr>
                              <a:rPr lang="pt-BR" sz="23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sz="23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sz="23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sz="23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num>
                      <m:den>
                        <m:sSup>
                          <m:sSupPr>
                            <m:ctrlPr>
                              <a:rPr lang="pt-BR" sz="23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pt-BR" sz="2300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p>
                            <m:r>
                              <a:rPr lang="pt-BR" sz="2300" i="1">
                                <a:latin typeface="Cambria Math" panose="02040503050406030204" pitchFamily="18" charset="0"/>
                              </a:rPr>
                              <m:t>′</m:t>
                            </m:r>
                            <m:r>
                              <a:rPr lang="pt-BR" sz="23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pt-BR" sz="23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3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3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pt-BR" sz="23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pt-BR" sz="2200" dirty="0"/>
                  <a:t>2 – Se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20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200">
                        <a:latin typeface="Cambria Math" panose="02040503050406030204" pitchFamily="18" charset="0"/>
                      </a:rPr>
                      <m:t>&gt;0) </m:t>
                    </m:r>
                  </m:oMath>
                </a14:m>
                <a:r>
                  <a:rPr lang="pt-BR" sz="2200" dirty="0"/>
                  <a:t>	 erro =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22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pt-BR" sz="2200">
                            <a:latin typeface="Cambria Math" panose="02040503050406030204" pitchFamily="18" charset="0"/>
                          </a:rPr>
                          <m:t>)/</m:t>
                        </m:r>
                        <m:sSub>
                          <m:sSubPr>
                            <m:ctrlPr>
                              <a:rPr lang="pt-BR" sz="22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220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endParaRPr lang="pt-BR" sz="2200" dirty="0"/>
              </a:p>
              <a:p>
                <a:pPr marL="0" indent="0">
                  <a:buNone/>
                </a:pPr>
                <a:endParaRPr lang="pt-BR" sz="2200" dirty="0"/>
              </a:p>
              <a:p>
                <a:pPr marL="0" indent="0">
                  <a:buNone/>
                </a:pPr>
                <a:r>
                  <a:rPr lang="pt-BR" sz="2200" dirty="0"/>
                  <a:t>3 – Se erro </a:t>
                </a:r>
                <a14:m>
                  <m:oMath xmlns:m="http://schemas.openxmlformats.org/officeDocument/2006/math">
                    <m:r>
                      <a:rPr lang="pt-BR" sz="2200">
                        <a:latin typeface="Cambria Math" panose="02040503050406030204" pitchFamily="18" charset="0"/>
                      </a:rPr>
                      <m:t>&lt;</m:t>
                    </m:r>
                    <m:r>
                      <m:rPr>
                        <m:sty m:val="p"/>
                      </m:rPr>
                      <a:rPr lang="pt-BR" sz="2200">
                        <a:latin typeface="Cambria Math" panose="02040503050406030204" pitchFamily="18" charset="0"/>
                      </a:rPr>
                      <m:t>toler</m:t>
                    </m:r>
                    <m:r>
                      <a:rPr lang="pt-BR" sz="2200">
                        <a:latin typeface="Cambria Math" panose="02040503050406030204" pitchFamily="18" charset="0"/>
                      </a:rPr>
                      <m:t>â</m:t>
                    </m:r>
                    <m:r>
                      <m:rPr>
                        <m:sty m:val="p"/>
                      </m:rPr>
                      <a:rPr lang="pt-BR" sz="2200">
                        <a:latin typeface="Cambria Math" panose="02040503050406030204" pitchFamily="18" charset="0"/>
                      </a:rPr>
                      <m:t>ncia</m:t>
                    </m:r>
                    <m:r>
                      <a:rPr lang="pt-BR" sz="220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2200" dirty="0"/>
                  <a:t>  </a:t>
                </a:r>
              </a:p>
              <a:p>
                <a:pPr marL="914400" lvl="2" indent="0">
                  <a:buNone/>
                </a:pPr>
                <a:r>
                  <a:rPr lang="pt-BR" sz="2200" dirty="0"/>
                  <a:t>	Raiz 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2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2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sz="2200" dirty="0"/>
                  <a:t>  (com número de casas decimais de tolerância +1)</a:t>
                </a:r>
              </a:p>
              <a:p>
                <a:pPr marL="0" indent="0">
                  <a:buNone/>
                </a:pPr>
                <a:r>
                  <a:rPr lang="pt-BR" sz="2200" dirty="0"/>
                  <a:t>			Pare</a:t>
                </a:r>
              </a:p>
              <a:p>
                <a:pPr marL="0" indent="0">
                  <a:buNone/>
                </a:pPr>
                <a:r>
                  <a:rPr lang="pt-BR" sz="2200" dirty="0"/>
                  <a:t>4 – Repita passo 1</a:t>
                </a:r>
              </a:p>
              <a:p>
                <a:pPr marL="0" indent="0">
                  <a:buNone/>
                </a:pPr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30061" y="1293961"/>
                <a:ext cx="7919127" cy="4459857"/>
              </a:xfrm>
              <a:blipFill>
                <a:blip r:embed="rId2"/>
                <a:stretch>
                  <a:fillRect l="-538" t="-1771"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tângulo 1"/>
          <p:cNvSpPr/>
          <p:nvPr/>
        </p:nvSpPr>
        <p:spPr>
          <a:xfrm>
            <a:off x="250844" y="6076294"/>
            <a:ext cx="5298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Notar que precisamos de estimativas para 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0B66290A-60D2-4C38-8DF9-FBC500324830}"/>
                  </a:ext>
                </a:extLst>
              </p:cNvPr>
              <p:cNvSpPr/>
              <p:nvPr/>
            </p:nvSpPr>
            <p:spPr>
              <a:xfrm>
                <a:off x="5429437" y="6076294"/>
                <a:ext cx="84042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p>
                      <m:r>
                        <a:rPr lang="pt-BR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>
                <a:extLst>
                  <a:ext uri="{FF2B5EF4-FFF2-40B4-BE49-F238E27FC236}">
                    <a16:creationId xmlns:a16="http://schemas.microsoft.com/office/drawing/2014/main" id="{0B66290A-60D2-4C38-8DF9-FBC5003248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9437" y="6076294"/>
                <a:ext cx="840423" cy="369332"/>
              </a:xfrm>
              <a:prstGeom prst="rect">
                <a:avLst/>
              </a:prstGeom>
              <a:blipFill>
                <a:blip r:embed="rId3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71533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059" y="823433"/>
            <a:ext cx="5179772" cy="29977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EC8EB-7FDD-4973-B18F-697CA254EBFE}"/>
                  </a:ext>
                </a:extLst>
              </p:cNvPr>
              <p:cNvSpPr txBox="1"/>
              <p:nvPr/>
            </p:nvSpPr>
            <p:spPr>
              <a:xfrm>
                <a:off x="509993" y="414775"/>
                <a:ext cx="3329181" cy="328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d>
                            <m:dPr>
                              <m:ctrlP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lang="pt-BR" sz="2000" b="0" i="1" smtClean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  <m:func>
                                <m:funcPr>
                                  <m:ctrlPr>
                                    <a:rPr lang="pt-BR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pt-BR" sz="2000" b="0" i="0" smtClean="0">
                                      <a:latin typeface="Cambria Math" panose="02040503050406030204" pitchFamily="18" charset="0"/>
                                    </a:rPr>
                                    <m:t>sin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  <m:r>
                                        <a:rPr lang="pt-BR" sz="2000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  <m:r>
                            <a:rPr lang="pt-BR" sz="20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p>
                      </m:sSup>
                    </m:oMath>
                  </m:oMathPara>
                </a14:m>
                <a:endParaRPr lang="pt-BR" sz="2000" dirty="0"/>
              </a:p>
            </p:txBody>
          </p:sp>
        </mc:Choice>
        <mc:Fallback xmlns="">
          <p:sp>
            <p:nvSpPr>
              <p:cNvPr id="4" name="CaixaDeTexto 3">
                <a:extLst>
                  <a:ext uri="{FF2B5EF4-FFF2-40B4-BE49-F238E27FC236}">
                    <a16:creationId xmlns:a16="http://schemas.microsoft.com/office/drawing/2014/main" id="{3B7EC8EB-7FDD-4973-B18F-697CA254EB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993" y="414775"/>
                <a:ext cx="3329181" cy="328680"/>
              </a:xfrm>
              <a:prstGeom prst="rect">
                <a:avLst/>
              </a:prstGeom>
              <a:blipFill>
                <a:blip r:embed="rId3"/>
                <a:stretch>
                  <a:fillRect l="-1282" b="-3518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0A75246-AB72-45BB-8897-5AF43DA46862}"/>
                  </a:ext>
                </a:extLst>
              </p:cNvPr>
              <p:cNvSpPr txBox="1"/>
              <p:nvPr/>
            </p:nvSpPr>
            <p:spPr>
              <a:xfrm>
                <a:off x="4203825" y="494478"/>
                <a:ext cx="127817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−2≤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≤6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CaixaDeTexto 4">
                <a:extLst>
                  <a:ext uri="{FF2B5EF4-FFF2-40B4-BE49-F238E27FC236}">
                    <a16:creationId xmlns:a16="http://schemas.microsoft.com/office/drawing/2014/main" id="{90A75246-AB72-45BB-8897-5AF43DA468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3825" y="494478"/>
                <a:ext cx="1278170" cy="276999"/>
              </a:xfrm>
              <a:prstGeom prst="rect">
                <a:avLst/>
              </a:prstGeom>
              <a:blipFill>
                <a:blip r:embed="rId4"/>
                <a:stretch>
                  <a:fillRect l="-478" b="-1521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tângulo 8"/>
          <p:cNvSpPr/>
          <p:nvPr/>
        </p:nvSpPr>
        <p:spPr>
          <a:xfrm>
            <a:off x="449426" y="73190"/>
            <a:ext cx="58609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Exemplo: Encontrar o máximo da seguinte função: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8120106" y="26014"/>
                <a:ext cx="8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=3.8</m:t>
                      </m:r>
                    </m:oMath>
                  </m:oMathPara>
                </a14:m>
                <a:endParaRPr lang="pt-BR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0106" y="26014"/>
                <a:ext cx="893258" cy="276999"/>
              </a:xfrm>
              <a:prstGeom prst="rect">
                <a:avLst/>
              </a:prstGeom>
              <a:blipFill>
                <a:blip r:embed="rId5"/>
                <a:stretch>
                  <a:fillRect l="-2721" r="-544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059" y="4122108"/>
            <a:ext cx="4000766" cy="245162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27148" y="979949"/>
            <a:ext cx="4267570" cy="1562235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5640" y="3025689"/>
            <a:ext cx="4701625" cy="346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912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/>
        </p:nvSpPr>
        <p:spPr>
          <a:xfrm>
            <a:off x="416770" y="0"/>
            <a:ext cx="1115474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 entanto, a escolha de x1 irá impactar o resultado final. O algoritmo pode convergir para um máximo local ou para um mínimo (local ou global)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1314061" y="2817445"/>
                <a:ext cx="106638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=−0.5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14061" y="2817445"/>
                <a:ext cx="1066382" cy="276999"/>
              </a:xfrm>
              <a:prstGeom prst="rect">
                <a:avLst/>
              </a:prstGeom>
              <a:blipFill>
                <a:blip r:embed="rId5"/>
                <a:stretch>
                  <a:fillRect l="-2299" r="-517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5547513" y="2817446"/>
                <a:ext cx="8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=1.5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47513" y="2817446"/>
                <a:ext cx="893258" cy="276999"/>
              </a:xfrm>
              <a:prstGeom prst="rect">
                <a:avLst/>
              </a:prstGeom>
              <a:blipFill>
                <a:blip r:embed="rId6"/>
                <a:stretch>
                  <a:fillRect l="-2721" r="-5442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9789363" y="2817446"/>
                <a:ext cx="8932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=2.5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89363" y="2817446"/>
                <a:ext cx="893258" cy="276999"/>
              </a:xfrm>
              <a:prstGeom prst="rect">
                <a:avLst/>
              </a:prstGeom>
              <a:blipFill>
                <a:blip r:embed="rId7"/>
                <a:stretch>
                  <a:fillRect l="-2740" r="-6164" b="-1956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Imagem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42" y="862653"/>
            <a:ext cx="3961722" cy="1341874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642" y="3542921"/>
            <a:ext cx="3915423" cy="29208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160728" y="3598333"/>
            <a:ext cx="3873434" cy="286543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160729" y="862653"/>
            <a:ext cx="3873434" cy="113760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171717" y="3598333"/>
            <a:ext cx="3910476" cy="2865435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71717" y="862653"/>
            <a:ext cx="3910476" cy="132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7239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517" y="103350"/>
            <a:ext cx="11409218" cy="763523"/>
          </a:xfrm>
        </p:spPr>
        <p:txBody>
          <a:bodyPr/>
          <a:lstStyle/>
          <a:p>
            <a:r>
              <a:rPr lang="pt-BR" sz="3200" dirty="0"/>
              <a:t>Método Intervalares: Proporção Áurea (Golden </a:t>
            </a:r>
            <a:r>
              <a:rPr lang="pt-BR" sz="3200" dirty="0" err="1"/>
              <a:t>ratio</a:t>
            </a:r>
            <a:r>
              <a:rPr lang="pt-BR" sz="3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84405" y="828334"/>
                <a:ext cx="7160418" cy="763523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proporção áurea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dirty="0"/>
                  <a:t>  é definida  com sendo: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4405" y="828334"/>
                <a:ext cx="7160418" cy="763523"/>
              </a:xfrm>
              <a:blipFill>
                <a:blip r:embed="rId3"/>
                <a:stretch>
                  <a:fillRect l="-340" t="-48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172420" y="709399"/>
                <a:ext cx="2557305" cy="583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.61803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2420" y="709399"/>
                <a:ext cx="2557305" cy="58368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94975" y="1453527"/>
                <a:ext cx="11512620" cy="30793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70000" lnSpcReduction="2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pPr>
                  <a:lnSpc>
                    <a:spcPct val="170000"/>
                  </a:lnSpc>
                </a:pPr>
                <a:r>
                  <a:rPr lang="pt-BR" sz="2300" dirty="0"/>
                  <a:t>O algoritmo da proporção áurea é semelhante ao método da bisseção. Contudo, o próximo intervalo de busca não reduzido pela metade a cada iteração, mas reduzido segundo a proporção áurea.</a:t>
                </a:r>
              </a:p>
              <a:p>
                <a:pPr>
                  <a:lnSpc>
                    <a:spcPct val="170000"/>
                  </a:lnSpc>
                </a:pPr>
                <a:r>
                  <a:rPr lang="pt-BR" sz="2300" dirty="0"/>
                  <a:t>Se o intervalo inicial de busca for [</a:t>
                </a:r>
                <a:r>
                  <a:rPr lang="pt-BR" sz="2300" dirty="0" err="1"/>
                  <a:t>a,b</a:t>
                </a:r>
                <a:r>
                  <a:rPr lang="pt-BR" sz="2300" dirty="0"/>
                  <a:t>], então serão  introduzidos dois pontos interiores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300" dirty="0"/>
                  <a:t> de acordo com a proporção áurea: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+∅</m:t>
                    </m:r>
                    <m:d>
                      <m:dPr>
                        <m:ctrlPr>
                          <a:rPr lang="pt-BR" sz="23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pt-BR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23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  <m:r>
                      <a:rPr lang="pt-BR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</m:t>
                    </m:r>
                    <m:r>
                      <m:rPr>
                        <m:sty m:val="p"/>
                      </m:rPr>
                      <a:rPr lang="pt-BR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e</m:t>
                    </m:r>
                    <m:r>
                      <a:rPr lang="pt-BR" sz="23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     </m:t>
                    </m:r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−∅</m:t>
                    </m:r>
                    <m:d>
                      <m:dPr>
                        <m:ctrlPr>
                          <a:rPr lang="pt-BR" sz="23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pt-BR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b</m:t>
                        </m:r>
                        <m:r>
                          <a:rPr lang="pt-BR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sty m:val="p"/>
                          </m:rPr>
                          <a:rPr lang="pt-BR" sz="230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a</m:t>
                        </m:r>
                      </m:e>
                    </m:d>
                  </m:oMath>
                </a14:m>
                <a:endParaRPr lang="pt-BR" sz="2300" dirty="0"/>
              </a:p>
              <a:p>
                <a:pPr>
                  <a:lnSpc>
                    <a:spcPct val="170000"/>
                  </a:lnSpc>
                </a:pPr>
                <a:r>
                  <a:rPr lang="pt-BR" sz="2300" dirty="0"/>
                  <a:t>A função é avaliada nos pontos interiores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300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sz="2300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2300" dirty="0"/>
                  <a:t> . 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sz="2300" dirty="0"/>
                  <a:t>  , o próximo intervalo será [</a:t>
                </a:r>
                <a:r>
                  <a:rPr lang="pt-BR" sz="2300" dirty="0" err="1"/>
                  <a:t>a,b</a:t>
                </a:r>
                <a:r>
                  <a:rPr lang="pt-BR" sz="2300" dirty="0"/>
                  <a:t>]=[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pt-BR" sz="23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pt-BR" sz="2300" dirty="0"/>
                  <a:t>],  senão o próximo intervalo será  [</a:t>
                </a:r>
                <a:r>
                  <a:rPr lang="pt-BR" sz="2300" dirty="0" err="1"/>
                  <a:t>a,b</a:t>
                </a:r>
                <a:r>
                  <a:rPr lang="pt-BR" sz="2300" dirty="0"/>
                  <a:t>]=[a,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2300" dirty="0"/>
                  <a:t> </a:t>
                </a:r>
              </a:p>
              <a:p>
                <a:pPr>
                  <a:lnSpc>
                    <a:spcPct val="170000"/>
                  </a:lnSpc>
                </a:pPr>
                <a:r>
                  <a:rPr lang="pt-BR" sz="2300" dirty="0"/>
                  <a:t>O procedimento é repetido enquanto o intervalo for maio que um tolerância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23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pt-BR" sz="23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d>
                    <m:r>
                      <a:rPr lang="pt-BR" sz="2300" b="0" i="1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pt-BR" sz="23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𝜖</m:t>
                    </m:r>
                  </m:oMath>
                </a14:m>
                <a:endParaRPr lang="pt-BR" sz="2300" dirty="0"/>
              </a:p>
              <a:p>
                <a:pPr marL="0" indent="0">
                  <a:buFont typeface="Wingdings 3" charset="2"/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5" y="1453527"/>
                <a:ext cx="11512620" cy="3079375"/>
              </a:xfrm>
              <a:prstGeom prst="rect">
                <a:avLst/>
              </a:prstGeom>
              <a:blipFill>
                <a:blip r:embed="rId5"/>
                <a:stretch>
                  <a:fillRect l="-53" r="-63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Conector reto 7">
            <a:extLst>
              <a:ext uri="{FF2B5EF4-FFF2-40B4-BE49-F238E27FC236}">
                <a16:creationId xmlns:a16="http://schemas.microsoft.com/office/drawing/2014/main" id="{3B7E5F96-E4AF-4096-90C9-F7C8941703B1}"/>
              </a:ext>
            </a:extLst>
          </p:cNvPr>
          <p:cNvCxnSpPr>
            <a:cxnSpLocks/>
          </p:cNvCxnSpPr>
          <p:nvPr/>
        </p:nvCxnSpPr>
        <p:spPr>
          <a:xfrm rot="10800000">
            <a:off x="1219200" y="4666805"/>
            <a:ext cx="0" cy="203879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" name="Conector reto 9">
            <a:extLst>
              <a:ext uri="{FF2B5EF4-FFF2-40B4-BE49-F238E27FC236}">
                <a16:creationId xmlns:a16="http://schemas.microsoft.com/office/drawing/2014/main" id="{EB4A77FF-FD2F-4BAC-A19F-FD19981E4370}"/>
              </a:ext>
            </a:extLst>
          </p:cNvPr>
          <p:cNvCxnSpPr/>
          <p:nvPr/>
        </p:nvCxnSpPr>
        <p:spPr>
          <a:xfrm>
            <a:off x="548640" y="6502400"/>
            <a:ext cx="354584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3" name="Forma Livre: Forma 12">
            <a:extLst>
              <a:ext uri="{FF2B5EF4-FFF2-40B4-BE49-F238E27FC236}">
                <a16:creationId xmlns:a16="http://schemas.microsoft.com/office/drawing/2014/main" id="{D47FB6BC-D7DC-4E92-AEC0-35832D5C47C1}"/>
              </a:ext>
            </a:extLst>
          </p:cNvPr>
          <p:cNvSpPr/>
          <p:nvPr/>
        </p:nvSpPr>
        <p:spPr>
          <a:xfrm>
            <a:off x="1503680" y="5029200"/>
            <a:ext cx="2235200" cy="1204207"/>
          </a:xfrm>
          <a:custGeom>
            <a:avLst/>
            <a:gdLst>
              <a:gd name="connsiteX0" fmla="*/ 0 w 2235200"/>
              <a:gd name="connsiteY0" fmla="*/ 741680 h 1204207"/>
              <a:gd name="connsiteX1" fmla="*/ 619760 w 2235200"/>
              <a:gd name="connsiteY1" fmla="*/ 1188720 h 1204207"/>
              <a:gd name="connsiteX2" fmla="*/ 1950720 w 2235200"/>
              <a:gd name="connsiteY2" fmla="*/ 243840 h 1204207"/>
              <a:gd name="connsiteX3" fmla="*/ 2235200 w 2235200"/>
              <a:gd name="connsiteY3" fmla="*/ 0 h 12042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1204207">
                <a:moveTo>
                  <a:pt x="0" y="741680"/>
                </a:moveTo>
                <a:cubicBezTo>
                  <a:pt x="147320" y="1006686"/>
                  <a:pt x="294640" y="1271693"/>
                  <a:pt x="619760" y="1188720"/>
                </a:cubicBezTo>
                <a:cubicBezTo>
                  <a:pt x="944880" y="1105747"/>
                  <a:pt x="1681480" y="441960"/>
                  <a:pt x="1950720" y="243840"/>
                </a:cubicBezTo>
                <a:cubicBezTo>
                  <a:pt x="2219960" y="45720"/>
                  <a:pt x="2227580" y="22860"/>
                  <a:pt x="2235200" y="0"/>
                </a:cubicBez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0256A1DA-73B4-4831-853D-821203774217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1503680" y="5770880"/>
            <a:ext cx="0" cy="731520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1602AC44-85DA-4058-8D33-2E94EA92E528}"/>
              </a:ext>
            </a:extLst>
          </p:cNvPr>
          <p:cNvCxnSpPr>
            <a:cxnSpLocks/>
            <a:stCxn id="13" idx="3"/>
          </p:cNvCxnSpPr>
          <p:nvPr/>
        </p:nvCxnSpPr>
        <p:spPr>
          <a:xfrm flipH="1">
            <a:off x="3738879" y="5029200"/>
            <a:ext cx="1" cy="1473200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1" name="Conector reto 20">
            <a:extLst>
              <a:ext uri="{FF2B5EF4-FFF2-40B4-BE49-F238E27FC236}">
                <a16:creationId xmlns:a16="http://schemas.microsoft.com/office/drawing/2014/main" id="{C235849B-E1EE-4CA5-88C8-FE0A6A4AEA00}"/>
              </a:ext>
            </a:extLst>
          </p:cNvPr>
          <p:cNvCxnSpPr>
            <a:cxnSpLocks/>
          </p:cNvCxnSpPr>
          <p:nvPr/>
        </p:nvCxnSpPr>
        <p:spPr>
          <a:xfrm>
            <a:off x="3083454" y="5557520"/>
            <a:ext cx="0" cy="914399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Conector reto 24">
            <a:extLst>
              <a:ext uri="{FF2B5EF4-FFF2-40B4-BE49-F238E27FC236}">
                <a16:creationId xmlns:a16="http://schemas.microsoft.com/office/drawing/2014/main" id="{EA7EFA75-2169-4351-90D3-0B3D19A8B6CB}"/>
              </a:ext>
            </a:extLst>
          </p:cNvPr>
          <p:cNvCxnSpPr>
            <a:cxnSpLocks/>
          </p:cNvCxnSpPr>
          <p:nvPr/>
        </p:nvCxnSpPr>
        <p:spPr>
          <a:xfrm>
            <a:off x="2352975" y="6106160"/>
            <a:ext cx="0" cy="396240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9624496-E770-4596-93EA-B03E524813CE}"/>
                  </a:ext>
                </a:extLst>
              </p:cNvPr>
              <p:cNvSpPr txBox="1"/>
              <p:nvPr/>
            </p:nvSpPr>
            <p:spPr>
              <a:xfrm>
                <a:off x="6652754" y="6483727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a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      b         </a:t>
                </a: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99624496-E770-4596-93EA-B03E524813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2754" y="6483727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l="-800" t="-1000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B864EDBD-E360-41D0-AE1F-7295B4DC571F}"/>
              </a:ext>
            </a:extLst>
          </p:cNvPr>
          <p:cNvCxnSpPr/>
          <p:nvPr/>
        </p:nvCxnSpPr>
        <p:spPr>
          <a:xfrm>
            <a:off x="1493523" y="5474763"/>
            <a:ext cx="1635760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FBD74A2C-3696-4153-B451-3C2A8D0DC01E}"/>
              </a:ext>
            </a:extLst>
          </p:cNvPr>
          <p:cNvSpPr txBox="1"/>
          <p:nvPr/>
        </p:nvSpPr>
        <p:spPr>
          <a:xfrm>
            <a:off x="1503683" y="5080978"/>
            <a:ext cx="2507470" cy="313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Novo intervalo</a:t>
            </a:r>
          </a:p>
        </p:txBody>
      </p:sp>
      <p:cxnSp>
        <p:nvCxnSpPr>
          <p:cNvPr id="33" name="Conector reto 32">
            <a:extLst>
              <a:ext uri="{FF2B5EF4-FFF2-40B4-BE49-F238E27FC236}">
                <a16:creationId xmlns:a16="http://schemas.microsoft.com/office/drawing/2014/main" id="{9A1BCAF7-8AF8-4753-80E5-27A60F510BB9}"/>
              </a:ext>
            </a:extLst>
          </p:cNvPr>
          <p:cNvCxnSpPr>
            <a:cxnSpLocks/>
          </p:cNvCxnSpPr>
          <p:nvPr/>
        </p:nvCxnSpPr>
        <p:spPr>
          <a:xfrm rot="10800000">
            <a:off x="6530833" y="4666805"/>
            <a:ext cx="0" cy="2038795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4" name="Conector reto 33">
            <a:extLst>
              <a:ext uri="{FF2B5EF4-FFF2-40B4-BE49-F238E27FC236}">
                <a16:creationId xmlns:a16="http://schemas.microsoft.com/office/drawing/2014/main" id="{0B495B9A-3BEF-43F6-B153-E1CBA52B12F9}"/>
              </a:ext>
            </a:extLst>
          </p:cNvPr>
          <p:cNvCxnSpPr>
            <a:cxnSpLocks/>
          </p:cNvCxnSpPr>
          <p:nvPr/>
        </p:nvCxnSpPr>
        <p:spPr>
          <a:xfrm>
            <a:off x="5860273" y="6502400"/>
            <a:ext cx="3545840" cy="0"/>
          </a:xfrm>
          <a:prstGeom prst="line">
            <a:avLst/>
          </a:prstGeom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6" name="Conector reto 35">
            <a:extLst>
              <a:ext uri="{FF2B5EF4-FFF2-40B4-BE49-F238E27FC236}">
                <a16:creationId xmlns:a16="http://schemas.microsoft.com/office/drawing/2014/main" id="{F1C64819-2031-44E1-8759-2D0278FE209E}"/>
              </a:ext>
            </a:extLst>
          </p:cNvPr>
          <p:cNvCxnSpPr>
            <a:cxnSpLocks/>
          </p:cNvCxnSpPr>
          <p:nvPr/>
        </p:nvCxnSpPr>
        <p:spPr>
          <a:xfrm>
            <a:off x="6815312" y="5251605"/>
            <a:ext cx="1" cy="1250795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7" name="Conector reto 36">
            <a:extLst>
              <a:ext uri="{FF2B5EF4-FFF2-40B4-BE49-F238E27FC236}">
                <a16:creationId xmlns:a16="http://schemas.microsoft.com/office/drawing/2014/main" id="{FC0B0D19-0728-4172-9D3F-BEBDE55C5F76}"/>
              </a:ext>
            </a:extLst>
          </p:cNvPr>
          <p:cNvCxnSpPr>
            <a:cxnSpLocks/>
            <a:stCxn id="45" idx="0"/>
          </p:cNvCxnSpPr>
          <p:nvPr/>
        </p:nvCxnSpPr>
        <p:spPr>
          <a:xfrm>
            <a:off x="9050511" y="5668165"/>
            <a:ext cx="2" cy="834235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8" name="Conector reto 37">
            <a:extLst>
              <a:ext uri="{FF2B5EF4-FFF2-40B4-BE49-F238E27FC236}">
                <a16:creationId xmlns:a16="http://schemas.microsoft.com/office/drawing/2014/main" id="{D249CF45-AFCF-40AE-843E-75EF4CF81D75}"/>
              </a:ext>
            </a:extLst>
          </p:cNvPr>
          <p:cNvCxnSpPr>
            <a:cxnSpLocks/>
          </p:cNvCxnSpPr>
          <p:nvPr/>
        </p:nvCxnSpPr>
        <p:spPr>
          <a:xfrm>
            <a:off x="8376425" y="6136640"/>
            <a:ext cx="0" cy="335279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9" name="Conector reto 38">
            <a:extLst>
              <a:ext uri="{FF2B5EF4-FFF2-40B4-BE49-F238E27FC236}">
                <a16:creationId xmlns:a16="http://schemas.microsoft.com/office/drawing/2014/main" id="{A045D8DD-9FBA-41D0-8727-D7BFC0019266}"/>
              </a:ext>
            </a:extLst>
          </p:cNvPr>
          <p:cNvCxnSpPr>
            <a:cxnSpLocks/>
          </p:cNvCxnSpPr>
          <p:nvPr/>
        </p:nvCxnSpPr>
        <p:spPr>
          <a:xfrm>
            <a:off x="7664608" y="5862320"/>
            <a:ext cx="0" cy="640080"/>
          </a:xfrm>
          <a:prstGeom prst="line">
            <a:avLst/>
          </a:prstGeom>
          <a:ln w="9525" cap="flat" cmpd="sng" algn="ctr">
            <a:solidFill>
              <a:srgbClr val="FFFF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18D8481D-AB06-4EDE-8F17-1B4C80612ED7}"/>
              </a:ext>
            </a:extLst>
          </p:cNvPr>
          <p:cNvCxnSpPr>
            <a:cxnSpLocks/>
          </p:cNvCxnSpPr>
          <p:nvPr/>
        </p:nvCxnSpPr>
        <p:spPr>
          <a:xfrm>
            <a:off x="7544823" y="5631303"/>
            <a:ext cx="1483357" cy="0"/>
          </a:xfrm>
          <a:prstGeom prst="straightConnector1">
            <a:avLst/>
          </a:prstGeom>
          <a:ln w="22225">
            <a:headEnd type="triangle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D9C7EEA-8F12-42BE-BE74-1A5E87CF110D}"/>
                  </a:ext>
                </a:extLst>
              </p:cNvPr>
              <p:cNvSpPr txBox="1"/>
              <p:nvPr/>
            </p:nvSpPr>
            <p:spPr>
              <a:xfrm>
                <a:off x="1341122" y="6495471"/>
                <a:ext cx="276556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a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        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      b         </a:t>
                </a: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ED9C7EEA-8F12-42BE-BE74-1A5E87CF11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1122" y="6495471"/>
                <a:ext cx="2765563" cy="369332"/>
              </a:xfrm>
              <a:prstGeom prst="rect">
                <a:avLst/>
              </a:prstGeom>
              <a:blipFill>
                <a:blip r:embed="rId7"/>
                <a:stretch>
                  <a:fillRect l="-1762" t="-10000" r="-1585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Forma Livre: Forma 44">
            <a:extLst>
              <a:ext uri="{FF2B5EF4-FFF2-40B4-BE49-F238E27FC236}">
                <a16:creationId xmlns:a16="http://schemas.microsoft.com/office/drawing/2014/main" id="{F6B057DD-B25F-4B94-A28D-4FB5F728AD70}"/>
              </a:ext>
            </a:extLst>
          </p:cNvPr>
          <p:cNvSpPr/>
          <p:nvPr/>
        </p:nvSpPr>
        <p:spPr>
          <a:xfrm>
            <a:off x="6815312" y="5251605"/>
            <a:ext cx="2235199" cy="885035"/>
          </a:xfrm>
          <a:custGeom>
            <a:avLst/>
            <a:gdLst>
              <a:gd name="connsiteX0" fmla="*/ 1920240 w 1920240"/>
              <a:gd name="connsiteY0" fmla="*/ 416560 h 885035"/>
              <a:gd name="connsiteX1" fmla="*/ 1249680 w 1920240"/>
              <a:gd name="connsiteY1" fmla="*/ 873760 h 885035"/>
              <a:gd name="connsiteX2" fmla="*/ 0 w 1920240"/>
              <a:gd name="connsiteY2" fmla="*/ 0 h 885035"/>
              <a:gd name="connsiteX3" fmla="*/ 0 w 1920240"/>
              <a:gd name="connsiteY3" fmla="*/ 0 h 885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20240" h="885035">
                <a:moveTo>
                  <a:pt x="1920240" y="416560"/>
                </a:moveTo>
                <a:cubicBezTo>
                  <a:pt x="1744980" y="679873"/>
                  <a:pt x="1569720" y="943187"/>
                  <a:pt x="1249680" y="873760"/>
                </a:cubicBezTo>
                <a:cubicBezTo>
                  <a:pt x="929640" y="804333"/>
                  <a:pt x="0" y="0"/>
                  <a:pt x="0" y="0"/>
                </a:cubicBezTo>
                <a:lnTo>
                  <a:pt x="0" y="0"/>
                </a:lnTo>
              </a:path>
            </a:pathLst>
          </a:cu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FE024186-3BB3-4F55-B14A-8C18D2C0EAEB}"/>
              </a:ext>
            </a:extLst>
          </p:cNvPr>
          <p:cNvSpPr txBox="1"/>
          <p:nvPr/>
        </p:nvSpPr>
        <p:spPr>
          <a:xfrm>
            <a:off x="7544823" y="5318224"/>
            <a:ext cx="2507470" cy="313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Novo intervalo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30126570-E506-460D-8DDE-6E66E27BF405}"/>
                  </a:ext>
                </a:extLst>
              </p:cNvPr>
              <p:cNvSpPr txBox="1"/>
              <p:nvPr/>
            </p:nvSpPr>
            <p:spPr>
              <a:xfrm>
                <a:off x="7544824" y="4868185"/>
                <a:ext cx="1680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53" name="CaixaDeTexto 52">
                <a:extLst>
                  <a:ext uri="{FF2B5EF4-FFF2-40B4-BE49-F238E27FC236}">
                    <a16:creationId xmlns:a16="http://schemas.microsoft.com/office/drawing/2014/main" id="{30126570-E506-460D-8DDE-6E66E27BF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24" y="4868185"/>
                <a:ext cx="1680456" cy="369332"/>
              </a:xfrm>
              <a:prstGeom prst="rect">
                <a:avLst/>
              </a:prstGeom>
              <a:blipFill>
                <a:blip r:embed="rId8"/>
                <a:stretch>
                  <a:fillRect l="-1091"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B7B872C-B386-4C39-B488-4AB7CC15BB53}"/>
                  </a:ext>
                </a:extLst>
              </p:cNvPr>
              <p:cNvSpPr txBox="1"/>
              <p:nvPr/>
            </p:nvSpPr>
            <p:spPr>
              <a:xfrm>
                <a:off x="1471154" y="4676169"/>
                <a:ext cx="168045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</a:t>
                </a:r>
              </a:p>
            </p:txBody>
          </p:sp>
        </mc:Choice>
        <mc:Fallback xmlns="">
          <p:sp>
            <p:nvSpPr>
              <p:cNvPr id="54" name="CaixaDeTexto 53">
                <a:extLst>
                  <a:ext uri="{FF2B5EF4-FFF2-40B4-BE49-F238E27FC236}">
                    <a16:creationId xmlns:a16="http://schemas.microsoft.com/office/drawing/2014/main" id="{BB7B872C-B386-4C39-B488-4AB7CC15BB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1154" y="4676169"/>
                <a:ext cx="1680456" cy="369332"/>
              </a:xfrm>
              <a:prstGeom prst="rect">
                <a:avLst/>
              </a:prstGeom>
              <a:blipFill>
                <a:blip r:embed="rId9"/>
                <a:stretch>
                  <a:fillRect l="-1087"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84692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231F2F7-99FC-4BE2-9FA5-6487E83B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9858" y="95699"/>
            <a:ext cx="6686742" cy="763523"/>
          </a:xfrm>
        </p:spPr>
        <p:txBody>
          <a:bodyPr/>
          <a:lstStyle/>
          <a:p>
            <a:r>
              <a:rPr lang="pt-BR" sz="3200" dirty="0"/>
              <a:t>Método Intervalares:</a:t>
            </a:r>
            <a:br>
              <a:rPr lang="pt-BR" sz="3200" dirty="0"/>
            </a:br>
            <a:r>
              <a:rPr lang="pt-BR" sz="3200" dirty="0"/>
              <a:t>Proporção Áurea (Golden </a:t>
            </a:r>
            <a:r>
              <a:rPr lang="pt-BR" sz="3200" dirty="0" err="1"/>
              <a:t>Ratio</a:t>
            </a:r>
            <a:r>
              <a:rPr lang="pt-BR" sz="3200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94975" y="1165914"/>
                <a:ext cx="5954095" cy="763523"/>
              </a:xfrm>
            </p:spPr>
            <p:txBody>
              <a:bodyPr>
                <a:normAutofit/>
              </a:bodyPr>
              <a:lstStyle/>
              <a:p>
                <a:r>
                  <a:rPr lang="pt-BR" dirty="0"/>
                  <a:t>A proporção áurea </a:t>
                </a:r>
                <a14:m>
                  <m:oMath xmlns:m="http://schemas.openxmlformats.org/officeDocument/2006/math">
                    <m:r>
                      <a:rPr lang="pt-BR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∅</m:t>
                    </m:r>
                  </m:oMath>
                </a14:m>
                <a:r>
                  <a:rPr lang="pt-BR" dirty="0"/>
                  <a:t>  é definida  como sendo:</a:t>
                </a:r>
              </a:p>
              <a:p>
                <a:endParaRPr lang="pt-BR" dirty="0"/>
              </a:p>
              <a:p>
                <a:pPr marL="0" indent="0"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94975" y="1165914"/>
                <a:ext cx="5954095" cy="763523"/>
              </a:xfrm>
              <a:blipFill>
                <a:blip r:embed="rId2"/>
                <a:stretch>
                  <a:fillRect l="-409" t="-3968" b="-555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1809449" y="1779298"/>
                <a:ext cx="2557305" cy="5836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ad>
                            <m:radPr>
                              <m:degHide m:val="on"/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5</m:t>
                              </m:r>
                            </m:e>
                          </m:rad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≅</m:t>
                      </m:r>
                      <m:r>
                        <a:rPr lang="pt-B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0</m:t>
                      </m:r>
                      <m:r>
                        <a:rPr lang="pt-BR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.61803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9449" y="1779298"/>
                <a:ext cx="2557305" cy="58368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88304" y="2440931"/>
                <a:ext cx="5393422" cy="222587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10000"/>
              </a:bodyPr>
              <a:lstStyle>
                <a:lvl1pPr marL="342900" indent="-3429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20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  <a:lvl2pPr marL="742950" indent="-28575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8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2pPr>
                <a:lvl3pPr marL="1143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6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3pPr>
                <a:lvl4pPr marL="1600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4pPr>
                <a:lvl5pPr marL="20574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5pPr>
                <a:lvl6pPr marL="2506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6pPr>
                <a:lvl7pPr marL="29718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7pPr>
                <a:lvl8pPr marL="34290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8pPr>
                <a:lvl9pPr marL="3886200" indent="-228600" algn="l" defTabSz="457200" rtl="0" eaLnBrk="1" latinLnBrk="0" hangingPunct="1">
                  <a:spcBef>
                    <a:spcPts val="1000"/>
                  </a:spcBef>
                  <a:spcAft>
                    <a:spcPts val="0"/>
                  </a:spcAft>
                  <a:buClr>
                    <a:schemeClr val="bg2">
                      <a:lumMod val="40000"/>
                      <a:lumOff val="60000"/>
                    </a:schemeClr>
                  </a:buClr>
                  <a:buSzPct val="80000"/>
                  <a:buFont typeface="Wingdings 3" charset="2"/>
                  <a:buChar char=""/>
                  <a:defRPr sz="1400" b="0" i="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9pPr>
              </a:lstStyle>
              <a:p>
                <a:r>
                  <a:rPr lang="pt-BR" dirty="0"/>
                  <a:t>O algoritmo da proporção áurea é semelhante ao método da bisseção. Contudo, o próximo intervalo de busca não reduzido pela metade a cada iteração, mas reduzido segundo a proporção áurea.</a:t>
                </a:r>
              </a:p>
              <a:p>
                <a:r>
                  <a:rPr lang="pt-BR" dirty="0"/>
                  <a:t>Se o intervalo inicial de busca for [</a:t>
                </a:r>
                <a:r>
                  <a:rPr lang="pt-BR" dirty="0" err="1"/>
                  <a:t>a,b</a:t>
                </a:r>
                <a:r>
                  <a:rPr lang="pt-BR" dirty="0"/>
                  <a:t>], são introduzidos dois pontos interiores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dirty="0"/>
                  <a:t> de acordo com a proporção áurea.</a:t>
                </a:r>
              </a:p>
              <a:p>
                <a:endParaRPr lang="pt-BR" dirty="0"/>
              </a:p>
              <a:p>
                <a:pPr marL="0" indent="0">
                  <a:buFont typeface="Wingdings 3" charset="2"/>
                  <a:buNone/>
                </a:pPr>
                <a:endParaRPr lang="pt-BR" dirty="0"/>
              </a:p>
            </p:txBody>
          </p:sp>
        </mc:Choice>
        <mc:Fallback xmlns="">
          <p:sp>
            <p:nvSpPr>
              <p:cNvPr id="5" name="Espaço Reservado para Conteúdo 2">
                <a:extLst>
                  <a:ext uri="{FF2B5EF4-FFF2-40B4-BE49-F238E27FC236}">
                    <a16:creationId xmlns:a16="http://schemas.microsoft.com/office/drawing/2014/main" id="{5B4DC073-4673-493E-B264-FD42126727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04" y="2440931"/>
                <a:ext cx="5393422" cy="2225874"/>
              </a:xfrm>
              <a:prstGeom prst="rect">
                <a:avLst/>
              </a:prstGeom>
              <a:blipFill>
                <a:blip r:embed="rId4"/>
                <a:stretch>
                  <a:fillRect l="-226" t="-191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4882" y="347133"/>
            <a:ext cx="4413283" cy="630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303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39316</TotalTime>
  <Words>1302</Words>
  <Application>Microsoft Office PowerPoint</Application>
  <PresentationFormat>Widescreen</PresentationFormat>
  <Paragraphs>133</Paragraphs>
  <Slides>22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Cambria Math</vt:lpstr>
      <vt:lpstr>Century Gothic</vt:lpstr>
      <vt:lpstr>Times-Roman</vt:lpstr>
      <vt:lpstr>Wingdings 3</vt:lpstr>
      <vt:lpstr>Íon</vt:lpstr>
      <vt:lpstr>Métodos Numéricos para Engenharia </vt:lpstr>
      <vt:lpstr>Otimização</vt:lpstr>
      <vt:lpstr>Otimização em 1 dimensão </vt:lpstr>
      <vt:lpstr>Raízes de f^′ (x)</vt:lpstr>
      <vt:lpstr>Métodos Abertos  - Newton Raphson (ou também secante modificado)</vt:lpstr>
      <vt:lpstr>Apresentação do PowerPoint</vt:lpstr>
      <vt:lpstr>Apresentação do PowerPoint</vt:lpstr>
      <vt:lpstr>Método Intervalares: Proporção Áurea (Golden ratio)</vt:lpstr>
      <vt:lpstr>Método Intervalares: Proporção Áurea (Golden Ratio)</vt:lpstr>
      <vt:lpstr>Proporção Áurea (Golden ratio)</vt:lpstr>
      <vt:lpstr>Proporção Áurea (Golden ratio)</vt:lpstr>
      <vt:lpstr>Busca aleatória</vt:lpstr>
      <vt:lpstr>Otimização em 2 dimensões </vt:lpstr>
      <vt:lpstr>Busca aleatória  2D</vt:lpstr>
      <vt:lpstr>Influência do número pontos</vt:lpstr>
      <vt:lpstr>Steepest Ascent  - Subida pelo Gradiente</vt:lpstr>
      <vt:lpstr>Apresentação do PowerPoint</vt:lpstr>
      <vt:lpstr>Algoritmo para o Método Steepest Ascent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Numéricos para Engenharia</dc:title>
  <dc:creator>Luciano Neves Fonseca</dc:creator>
  <cp:lastModifiedBy>Luciano Neves Fonseca</cp:lastModifiedBy>
  <cp:revision>92</cp:revision>
  <cp:lastPrinted>2020-12-08T15:10:14Z</cp:lastPrinted>
  <dcterms:created xsi:type="dcterms:W3CDTF">2020-03-19T11:46:04Z</dcterms:created>
  <dcterms:modified xsi:type="dcterms:W3CDTF">2023-03-31T21:33:19Z</dcterms:modified>
</cp:coreProperties>
</file>